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34" r:id="rId2"/>
    <p:sldMasterId id="2147484048" r:id="rId3"/>
  </p:sldMasterIdLst>
  <p:notesMasterIdLst>
    <p:notesMasterId r:id="rId26"/>
  </p:notesMasterIdLst>
  <p:handoutMasterIdLst>
    <p:handoutMasterId r:id="rId27"/>
  </p:handoutMasterIdLst>
  <p:sldIdLst>
    <p:sldId id="256" r:id="rId4"/>
    <p:sldId id="488" r:id="rId5"/>
    <p:sldId id="554" r:id="rId6"/>
    <p:sldId id="389" r:id="rId7"/>
    <p:sldId id="583" r:id="rId8"/>
    <p:sldId id="291" r:id="rId9"/>
    <p:sldId id="293" r:id="rId10"/>
    <p:sldId id="294" r:id="rId11"/>
    <p:sldId id="295" r:id="rId12"/>
    <p:sldId id="584" r:id="rId13"/>
    <p:sldId id="296" r:id="rId14"/>
    <p:sldId id="297" r:id="rId15"/>
    <p:sldId id="585" r:id="rId16"/>
    <p:sldId id="298" r:id="rId17"/>
    <p:sldId id="577" r:id="rId18"/>
    <p:sldId id="586" r:id="rId19"/>
    <p:sldId id="300" r:id="rId20"/>
    <p:sldId id="302" r:id="rId21"/>
    <p:sldId id="308" r:id="rId22"/>
    <p:sldId id="307" r:id="rId23"/>
    <p:sldId id="587" r:id="rId24"/>
    <p:sldId id="570" r:id="rId25"/>
  </p:sldIdLst>
  <p:sldSz cx="9144000" cy="6858000" type="screen4x3"/>
  <p:notesSz cx="7010400" cy="9296400"/>
  <p:custDataLst>
    <p:tags r:id="rId28"/>
  </p:custDataLst>
  <p:defaultTextStyle>
    <a:defPPr>
      <a:defRPr lang="en-US"/>
    </a:defPPr>
    <a:lvl1pPr algn="l" rtl="0" fontAlgn="base">
      <a:spcBef>
        <a:spcPct val="0"/>
      </a:spcBef>
      <a:spcAft>
        <a:spcPct val="0"/>
      </a:spcAft>
      <a:defRPr sz="2000" b="1" u="sng" kern="1200">
        <a:solidFill>
          <a:schemeClr val="tx1"/>
        </a:solidFill>
        <a:latin typeface="Arial" charset="0"/>
        <a:ea typeface="+mn-ea"/>
        <a:cs typeface="Arial" charset="0"/>
      </a:defRPr>
    </a:lvl1pPr>
    <a:lvl2pPr marL="457200" algn="l" rtl="0" fontAlgn="base">
      <a:spcBef>
        <a:spcPct val="0"/>
      </a:spcBef>
      <a:spcAft>
        <a:spcPct val="0"/>
      </a:spcAft>
      <a:defRPr sz="2000" b="1" u="sng" kern="1200">
        <a:solidFill>
          <a:schemeClr val="tx1"/>
        </a:solidFill>
        <a:latin typeface="Arial" charset="0"/>
        <a:ea typeface="+mn-ea"/>
        <a:cs typeface="Arial" charset="0"/>
      </a:defRPr>
    </a:lvl2pPr>
    <a:lvl3pPr marL="914400" algn="l" rtl="0" fontAlgn="base">
      <a:spcBef>
        <a:spcPct val="0"/>
      </a:spcBef>
      <a:spcAft>
        <a:spcPct val="0"/>
      </a:spcAft>
      <a:defRPr sz="2000" b="1" u="sng" kern="1200">
        <a:solidFill>
          <a:schemeClr val="tx1"/>
        </a:solidFill>
        <a:latin typeface="Arial" charset="0"/>
        <a:ea typeface="+mn-ea"/>
        <a:cs typeface="Arial" charset="0"/>
      </a:defRPr>
    </a:lvl3pPr>
    <a:lvl4pPr marL="1371600" algn="l" rtl="0" fontAlgn="base">
      <a:spcBef>
        <a:spcPct val="0"/>
      </a:spcBef>
      <a:spcAft>
        <a:spcPct val="0"/>
      </a:spcAft>
      <a:defRPr sz="2000" b="1" u="sng" kern="1200">
        <a:solidFill>
          <a:schemeClr val="tx1"/>
        </a:solidFill>
        <a:latin typeface="Arial" charset="0"/>
        <a:ea typeface="+mn-ea"/>
        <a:cs typeface="Arial" charset="0"/>
      </a:defRPr>
    </a:lvl4pPr>
    <a:lvl5pPr marL="1828800" algn="l" rtl="0" fontAlgn="base">
      <a:spcBef>
        <a:spcPct val="0"/>
      </a:spcBef>
      <a:spcAft>
        <a:spcPct val="0"/>
      </a:spcAft>
      <a:defRPr sz="2000" b="1" u="sng" kern="1200">
        <a:solidFill>
          <a:schemeClr val="tx1"/>
        </a:solidFill>
        <a:latin typeface="Arial" charset="0"/>
        <a:ea typeface="+mn-ea"/>
        <a:cs typeface="Arial" charset="0"/>
      </a:defRPr>
    </a:lvl5pPr>
    <a:lvl6pPr marL="2286000" algn="l" defTabSz="914400" rtl="0" eaLnBrk="1" latinLnBrk="0" hangingPunct="1">
      <a:defRPr sz="2000" b="1" u="sng" kern="1200">
        <a:solidFill>
          <a:schemeClr val="tx1"/>
        </a:solidFill>
        <a:latin typeface="Arial" charset="0"/>
        <a:ea typeface="+mn-ea"/>
        <a:cs typeface="Arial" charset="0"/>
      </a:defRPr>
    </a:lvl6pPr>
    <a:lvl7pPr marL="2743200" algn="l" defTabSz="914400" rtl="0" eaLnBrk="1" latinLnBrk="0" hangingPunct="1">
      <a:defRPr sz="2000" b="1" u="sng" kern="1200">
        <a:solidFill>
          <a:schemeClr val="tx1"/>
        </a:solidFill>
        <a:latin typeface="Arial" charset="0"/>
        <a:ea typeface="+mn-ea"/>
        <a:cs typeface="Arial" charset="0"/>
      </a:defRPr>
    </a:lvl7pPr>
    <a:lvl8pPr marL="3200400" algn="l" defTabSz="914400" rtl="0" eaLnBrk="1" latinLnBrk="0" hangingPunct="1">
      <a:defRPr sz="2000" b="1" u="sng" kern="1200">
        <a:solidFill>
          <a:schemeClr val="tx1"/>
        </a:solidFill>
        <a:latin typeface="Arial" charset="0"/>
        <a:ea typeface="+mn-ea"/>
        <a:cs typeface="Arial" charset="0"/>
      </a:defRPr>
    </a:lvl8pPr>
    <a:lvl9pPr marL="3657600" algn="l" defTabSz="914400" rtl="0" eaLnBrk="1" latinLnBrk="0" hangingPunct="1">
      <a:defRPr sz="2000" b="1" u="sng"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6" userDrawn="1">
          <p15:clr>
            <a:srgbClr val="A4A3A4"/>
          </p15:clr>
        </p15:guide>
        <p15:guide id="2" pos="2116" userDrawn="1">
          <p15:clr>
            <a:srgbClr val="A4A3A4"/>
          </p15:clr>
        </p15:guide>
        <p15:guide id="3" orient="horz" pos="2929" userDrawn="1">
          <p15:clr>
            <a:srgbClr val="A4A3A4"/>
          </p15:clr>
        </p15:guide>
        <p15:guide id="4"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4" autoAdjust="0"/>
    <p:restoredTop sz="86489" autoAdjust="0"/>
  </p:normalViewPr>
  <p:slideViewPr>
    <p:cSldViewPr snapToGrid="0">
      <p:cViewPr varScale="1">
        <p:scale>
          <a:sx n="179" d="100"/>
          <a:sy n="179" d="100"/>
        </p:scale>
        <p:origin x="200" y="23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p:cViewPr varScale="1">
        <p:scale>
          <a:sx n="68" d="100"/>
          <a:sy n="68" d="100"/>
        </p:scale>
        <p:origin x="-1522" y="-62"/>
      </p:cViewPr>
      <p:guideLst>
        <p:guide orient="horz" pos="2836"/>
        <p:guide pos="2116"/>
        <p:guide orient="horz" pos="292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1" y="0"/>
            <a:ext cx="3038475" cy="463550"/>
          </a:xfrm>
          <a:prstGeom prst="rect">
            <a:avLst/>
          </a:prstGeom>
          <a:noFill/>
          <a:ln w="9525">
            <a:noFill/>
            <a:miter lim="800000"/>
            <a:headEnd/>
            <a:tailEnd/>
          </a:ln>
          <a:effectLst/>
        </p:spPr>
        <p:txBody>
          <a:bodyPr vert="horz" wrap="square" lIns="93154" tIns="46577" rIns="93154" bIns="46577" numCol="1" anchor="t" anchorCtr="0" compatLnSpc="1">
            <a:prstTxWarp prst="textNoShape">
              <a:avLst/>
            </a:prstTxWarp>
          </a:bodyPr>
          <a:lstStyle>
            <a:lvl1pPr defTabSz="931382" eaLnBrk="1" hangingPunct="1">
              <a:lnSpc>
                <a:spcPct val="100000"/>
              </a:lnSpc>
              <a:spcBef>
                <a:spcPct val="0"/>
              </a:spcBef>
              <a:buClrTx/>
              <a:buSzTx/>
              <a:buFontTx/>
              <a:buNone/>
              <a:defRPr sz="1200" b="0" u="none">
                <a:cs typeface="+mn-cs"/>
              </a:defRPr>
            </a:lvl1pPr>
          </a:lstStyle>
          <a:p>
            <a:pPr>
              <a:defRPr/>
            </a:pPr>
            <a:endParaRPr lang="en-US"/>
          </a:p>
        </p:txBody>
      </p:sp>
      <p:sp>
        <p:nvSpPr>
          <p:cNvPr id="19459" name="Rectangle 3"/>
          <p:cNvSpPr>
            <a:spLocks noGrp="1" noChangeArrowheads="1"/>
          </p:cNvSpPr>
          <p:nvPr>
            <p:ph type="dt" sz="quarter" idx="1"/>
          </p:nvPr>
        </p:nvSpPr>
        <p:spPr bwMode="auto">
          <a:xfrm>
            <a:off x="3970339" y="0"/>
            <a:ext cx="3038475" cy="463550"/>
          </a:xfrm>
          <a:prstGeom prst="rect">
            <a:avLst/>
          </a:prstGeom>
          <a:noFill/>
          <a:ln w="9525">
            <a:noFill/>
            <a:miter lim="800000"/>
            <a:headEnd/>
            <a:tailEnd/>
          </a:ln>
          <a:effectLst/>
        </p:spPr>
        <p:txBody>
          <a:bodyPr vert="horz" wrap="square" lIns="93154" tIns="46577" rIns="93154" bIns="46577" numCol="1" anchor="t" anchorCtr="0" compatLnSpc="1">
            <a:prstTxWarp prst="textNoShape">
              <a:avLst/>
            </a:prstTxWarp>
          </a:bodyPr>
          <a:lstStyle>
            <a:lvl1pPr algn="r" defTabSz="931382" eaLnBrk="1" hangingPunct="1">
              <a:lnSpc>
                <a:spcPct val="100000"/>
              </a:lnSpc>
              <a:spcBef>
                <a:spcPct val="0"/>
              </a:spcBef>
              <a:buClrTx/>
              <a:buSzTx/>
              <a:buFontTx/>
              <a:buNone/>
              <a:defRPr sz="1200" b="0" u="none">
                <a:cs typeface="+mn-cs"/>
              </a:defRPr>
            </a:lvl1pPr>
          </a:lstStyle>
          <a:p>
            <a:pPr>
              <a:defRPr/>
            </a:pPr>
            <a:endParaRPr lang="en-US"/>
          </a:p>
        </p:txBody>
      </p:sp>
      <p:sp>
        <p:nvSpPr>
          <p:cNvPr id="19460" name="Rectangle 4"/>
          <p:cNvSpPr>
            <a:spLocks noGrp="1" noChangeArrowheads="1"/>
          </p:cNvSpPr>
          <p:nvPr>
            <p:ph type="ftr" sz="quarter" idx="2"/>
          </p:nvPr>
        </p:nvSpPr>
        <p:spPr bwMode="auto">
          <a:xfrm>
            <a:off x="1" y="8831263"/>
            <a:ext cx="3038475" cy="463550"/>
          </a:xfrm>
          <a:prstGeom prst="rect">
            <a:avLst/>
          </a:prstGeom>
          <a:noFill/>
          <a:ln w="9525">
            <a:noFill/>
            <a:miter lim="800000"/>
            <a:headEnd/>
            <a:tailEnd/>
          </a:ln>
          <a:effectLst/>
        </p:spPr>
        <p:txBody>
          <a:bodyPr vert="horz" wrap="square" lIns="93154" tIns="46577" rIns="93154" bIns="46577" numCol="1" anchor="b" anchorCtr="0" compatLnSpc="1">
            <a:prstTxWarp prst="textNoShape">
              <a:avLst/>
            </a:prstTxWarp>
          </a:bodyPr>
          <a:lstStyle>
            <a:lvl1pPr defTabSz="931382" eaLnBrk="1" hangingPunct="1">
              <a:lnSpc>
                <a:spcPct val="100000"/>
              </a:lnSpc>
              <a:spcBef>
                <a:spcPct val="0"/>
              </a:spcBef>
              <a:buClrTx/>
              <a:buSzTx/>
              <a:buFontTx/>
              <a:buNone/>
              <a:defRPr sz="1200" b="0" u="none">
                <a:cs typeface="+mn-cs"/>
              </a:defRPr>
            </a:lvl1pPr>
          </a:lstStyle>
          <a:p>
            <a:pPr>
              <a:defRPr/>
            </a:pPr>
            <a:endParaRPr lang="en-US"/>
          </a:p>
        </p:txBody>
      </p:sp>
      <p:sp>
        <p:nvSpPr>
          <p:cNvPr id="19461" name="Rectangle 5"/>
          <p:cNvSpPr>
            <a:spLocks noGrp="1" noChangeArrowheads="1"/>
          </p:cNvSpPr>
          <p:nvPr>
            <p:ph type="sldNum" sz="quarter" idx="3"/>
          </p:nvPr>
        </p:nvSpPr>
        <p:spPr bwMode="auto">
          <a:xfrm>
            <a:off x="3970339" y="8831263"/>
            <a:ext cx="3038475" cy="463550"/>
          </a:xfrm>
          <a:prstGeom prst="rect">
            <a:avLst/>
          </a:prstGeom>
          <a:noFill/>
          <a:ln w="9525">
            <a:noFill/>
            <a:miter lim="800000"/>
            <a:headEnd/>
            <a:tailEnd/>
          </a:ln>
          <a:effectLst/>
        </p:spPr>
        <p:txBody>
          <a:bodyPr vert="horz" wrap="square" lIns="93154" tIns="46577" rIns="93154" bIns="46577" numCol="1" anchor="b" anchorCtr="0" compatLnSpc="1">
            <a:prstTxWarp prst="textNoShape">
              <a:avLst/>
            </a:prstTxWarp>
          </a:bodyPr>
          <a:lstStyle>
            <a:lvl1pPr algn="r" defTabSz="931382" eaLnBrk="1" hangingPunct="1">
              <a:lnSpc>
                <a:spcPct val="100000"/>
              </a:lnSpc>
              <a:spcBef>
                <a:spcPct val="0"/>
              </a:spcBef>
              <a:buClrTx/>
              <a:buSzTx/>
              <a:buFontTx/>
              <a:buNone/>
              <a:defRPr sz="1200" b="0" u="none">
                <a:cs typeface="+mn-cs"/>
              </a:defRPr>
            </a:lvl1pPr>
          </a:lstStyle>
          <a:p>
            <a:pPr>
              <a:defRPr/>
            </a:pPr>
            <a:fld id="{1AB82522-7EA1-4AEB-824D-34120ADF9BA8}" type="slidenum">
              <a:rPr lang="en-US"/>
              <a:pPr>
                <a:defRPr/>
              </a:pPr>
              <a:t>‹#›</a:t>
            </a:fld>
            <a:endParaRPr lang="en-US"/>
          </a:p>
        </p:txBody>
      </p:sp>
    </p:spTree>
    <p:extLst>
      <p:ext uri="{BB962C8B-B14F-4D97-AF65-F5344CB8AC3E}">
        <p14:creationId xmlns:p14="http://schemas.microsoft.com/office/powerpoint/2010/main" val="28364930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3550"/>
          </a:xfrm>
          <a:prstGeom prst="rect">
            <a:avLst/>
          </a:prstGeom>
        </p:spPr>
        <p:txBody>
          <a:bodyPr vert="horz" lIns="91705" tIns="45853" rIns="91705" bIns="45853" rtlCol="0"/>
          <a:lstStyle>
            <a:lvl1pPr algn="l">
              <a:defRPr sz="1200">
                <a:cs typeface="+mn-cs"/>
              </a:defRPr>
            </a:lvl1pPr>
          </a:lstStyle>
          <a:p>
            <a:pPr>
              <a:defRPr/>
            </a:pPr>
            <a:endParaRPr lang="en-US"/>
          </a:p>
        </p:txBody>
      </p:sp>
      <p:sp>
        <p:nvSpPr>
          <p:cNvPr id="3" name="Date Placeholder 2"/>
          <p:cNvSpPr>
            <a:spLocks noGrp="1"/>
          </p:cNvSpPr>
          <p:nvPr>
            <p:ph type="dt" idx="1"/>
          </p:nvPr>
        </p:nvSpPr>
        <p:spPr>
          <a:xfrm>
            <a:off x="3970339" y="0"/>
            <a:ext cx="3038475" cy="463550"/>
          </a:xfrm>
          <a:prstGeom prst="rect">
            <a:avLst/>
          </a:prstGeom>
        </p:spPr>
        <p:txBody>
          <a:bodyPr vert="horz" lIns="91705" tIns="45853" rIns="91705" bIns="45853" rtlCol="0"/>
          <a:lstStyle>
            <a:lvl1pPr algn="r">
              <a:defRPr sz="1200">
                <a:cs typeface="+mn-cs"/>
              </a:defRPr>
            </a:lvl1pPr>
          </a:lstStyle>
          <a:p>
            <a:pPr>
              <a:defRPr/>
            </a:pPr>
            <a:fld id="{AEA25AEE-4BA5-4963-949D-D3A2990E8B91}" type="datetimeFigureOut">
              <a:rPr lang="en-US"/>
              <a:pPr>
                <a:defRPr/>
              </a:pPr>
              <a:t>10/29/20</a:t>
            </a:fld>
            <a:endParaRPr lang="en-US"/>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1705" tIns="45853" rIns="91705" bIns="45853" rtlCol="0" anchor="ctr"/>
          <a:lstStyle/>
          <a:p>
            <a:pPr lvl="0"/>
            <a:endParaRPr lang="en-US" noProof="0"/>
          </a:p>
        </p:txBody>
      </p:sp>
      <p:sp>
        <p:nvSpPr>
          <p:cNvPr id="5" name="Notes Placeholder 4"/>
          <p:cNvSpPr>
            <a:spLocks noGrp="1"/>
          </p:cNvSpPr>
          <p:nvPr>
            <p:ph type="body" sz="quarter" idx="3"/>
          </p:nvPr>
        </p:nvSpPr>
        <p:spPr>
          <a:xfrm>
            <a:off x="701676" y="4416426"/>
            <a:ext cx="5607050" cy="4181475"/>
          </a:xfrm>
          <a:prstGeom prst="rect">
            <a:avLst/>
          </a:prstGeom>
        </p:spPr>
        <p:txBody>
          <a:bodyPr vert="horz" lIns="91705" tIns="45853" rIns="91705" bIns="4585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831263"/>
            <a:ext cx="3038475" cy="463550"/>
          </a:xfrm>
          <a:prstGeom prst="rect">
            <a:avLst/>
          </a:prstGeom>
        </p:spPr>
        <p:txBody>
          <a:bodyPr vert="horz" lIns="91705" tIns="45853" rIns="91705" bIns="45853" rtlCol="0" anchor="b"/>
          <a:lstStyle>
            <a:lvl1pPr algn="l">
              <a:defRPr sz="1200">
                <a:cs typeface="+mn-cs"/>
              </a:defRPr>
            </a:lvl1pPr>
          </a:lstStyle>
          <a:p>
            <a:pPr>
              <a:defRPr/>
            </a:pPr>
            <a:endParaRPr lang="en-US"/>
          </a:p>
        </p:txBody>
      </p:sp>
      <p:sp>
        <p:nvSpPr>
          <p:cNvPr id="7" name="Slide Number Placeholder 6"/>
          <p:cNvSpPr>
            <a:spLocks noGrp="1"/>
          </p:cNvSpPr>
          <p:nvPr>
            <p:ph type="sldNum" sz="quarter" idx="5"/>
          </p:nvPr>
        </p:nvSpPr>
        <p:spPr>
          <a:xfrm>
            <a:off x="3970339" y="8831263"/>
            <a:ext cx="3038475" cy="463550"/>
          </a:xfrm>
          <a:prstGeom prst="rect">
            <a:avLst/>
          </a:prstGeom>
        </p:spPr>
        <p:txBody>
          <a:bodyPr vert="horz" lIns="91705" tIns="45853" rIns="91705" bIns="45853" rtlCol="0" anchor="b"/>
          <a:lstStyle>
            <a:lvl1pPr algn="r">
              <a:defRPr sz="1200">
                <a:cs typeface="+mn-cs"/>
              </a:defRPr>
            </a:lvl1pPr>
          </a:lstStyle>
          <a:p>
            <a:pPr>
              <a:defRPr/>
            </a:pPr>
            <a:fld id="{19F53227-163E-4528-8660-286FD036E599}" type="slidenum">
              <a:rPr lang="en-US"/>
              <a:pPr>
                <a:defRPr/>
              </a:pPr>
              <a:t>‹#›</a:t>
            </a:fld>
            <a:endParaRPr lang="en-US"/>
          </a:p>
        </p:txBody>
      </p:sp>
    </p:spTree>
    <p:extLst>
      <p:ext uri="{BB962C8B-B14F-4D97-AF65-F5344CB8AC3E}">
        <p14:creationId xmlns:p14="http://schemas.microsoft.com/office/powerpoint/2010/main" val="42713326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custDataLst>
              <p:tags r:id="rId1"/>
            </p:custDataLst>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eaLnBrk="0" hangingPunct="0">
              <a:lnSpc>
                <a:spcPct val="105000"/>
              </a:lnSpc>
              <a:spcBef>
                <a:spcPct val="20000"/>
              </a:spcBef>
              <a:buClr>
                <a:srgbClr val="151C77"/>
              </a:buClr>
              <a:buSzPct val="80000"/>
              <a:buFont typeface="Wingdings" pitchFamily="2" charset="2"/>
              <a:buNone/>
              <a:defRPr/>
            </a:pPr>
            <a:endParaRPr lang="en-US">
              <a:cs typeface="+mn-cs"/>
            </a:endParaRPr>
          </a:p>
        </p:txBody>
      </p:sp>
      <p:sp>
        <p:nvSpPr>
          <p:cNvPr id="5" name="Line 3"/>
          <p:cNvSpPr>
            <a:spLocks noChangeShapeType="1"/>
          </p:cNvSpPr>
          <p:nvPr>
            <p:custDataLst>
              <p:tags r:id="rId2"/>
            </p:custDataLst>
          </p:nvPr>
        </p:nvSpPr>
        <p:spPr bwMode="auto">
          <a:xfrm>
            <a:off x="381000" y="1119762"/>
            <a:ext cx="8382000" cy="0"/>
          </a:xfrm>
          <a:prstGeom prst="line">
            <a:avLst/>
          </a:prstGeom>
          <a:noFill/>
          <a:ln w="57150">
            <a:solidFill>
              <a:srgbClr val="0C2D83"/>
            </a:solidFill>
            <a:round/>
            <a:headEnd/>
            <a:tailEnd/>
          </a:ln>
          <a:effectLst/>
        </p:spPr>
        <p:txBody>
          <a:bodyPr wrap="none" anchor="ctr"/>
          <a:lstStyle/>
          <a:p>
            <a:pPr eaLnBrk="0" hangingPunct="0">
              <a:lnSpc>
                <a:spcPct val="105000"/>
              </a:lnSpc>
              <a:spcBef>
                <a:spcPct val="20000"/>
              </a:spcBef>
              <a:buClr>
                <a:srgbClr val="151C77"/>
              </a:buClr>
              <a:buSzPct val="80000"/>
              <a:buFont typeface="Wingdings" pitchFamily="2" charset="2"/>
              <a:buNone/>
              <a:defRPr/>
            </a:pPr>
            <a:endParaRPr lang="en-US">
              <a:cs typeface="+mn-cs"/>
            </a:endParaRPr>
          </a:p>
        </p:txBody>
      </p:sp>
      <p:sp>
        <p:nvSpPr>
          <p:cNvPr id="7" name="Rectangle 6"/>
          <p:cNvSpPr>
            <a:spLocks noChangeArrowheads="1"/>
          </p:cNvSpPr>
          <p:nvPr>
            <p:custDataLst>
              <p:tags r:id="rId3"/>
            </p:custDataLst>
          </p:nvPr>
        </p:nvSpPr>
        <p:spPr bwMode="auto">
          <a:xfrm>
            <a:off x="0" y="313619"/>
            <a:ext cx="9144000" cy="638175"/>
          </a:xfrm>
          <a:prstGeom prst="rect">
            <a:avLst/>
          </a:prstGeom>
          <a:noFill/>
          <a:ln w="12700">
            <a:noFill/>
            <a:miter lim="800000"/>
            <a:headEnd/>
            <a:tailEnd/>
          </a:ln>
          <a:effectLst/>
        </p:spPr>
        <p:txBody>
          <a:bodyPr lIns="90488" tIns="44450" rIns="90488" bIns="44450">
            <a:spAutoFit/>
          </a:bodyPr>
          <a:lstStyle/>
          <a:p>
            <a:pPr algn="ctr" eaLnBrk="0" hangingPunct="0">
              <a:defRPr/>
            </a:pPr>
            <a:r>
              <a:rPr lang="en-US" sz="3600" i="1" u="none">
                <a:cs typeface="+mn-cs"/>
              </a:rPr>
              <a:t>Air Force Institute of Technology</a:t>
            </a:r>
            <a:endParaRPr lang="en-US" sz="4000" i="1" u="none">
              <a:cs typeface="+mn-cs"/>
            </a:endParaRPr>
          </a:p>
        </p:txBody>
      </p:sp>
      <p:sp>
        <p:nvSpPr>
          <p:cNvPr id="24582" name="Rectangle 6"/>
          <p:cNvSpPr>
            <a:spLocks noGrp="1" noChangeArrowheads="1"/>
          </p:cNvSpPr>
          <p:nvPr>
            <p:ph type="subTitle" idx="1"/>
            <p:custDataLst>
              <p:tags r:id="rId4"/>
            </p:custDataLst>
          </p:nvPr>
        </p:nvSpPr>
        <p:spPr>
          <a:xfrm>
            <a:off x="3597215" y="3505200"/>
            <a:ext cx="5013385" cy="1047750"/>
          </a:xfrm>
        </p:spPr>
        <p:txBody>
          <a:bodyPr/>
          <a:lstStyle>
            <a:lvl1pPr marL="0" indent="0" algn="r">
              <a:buFont typeface="Wingdings" pitchFamily="2" charset="2"/>
              <a:buNone/>
              <a:defRPr sz="2800"/>
            </a:lvl1pPr>
          </a:lstStyle>
          <a:p>
            <a:r>
              <a:rPr lang="en-US" dirty="0"/>
              <a:t>Click to edit Master subtitle style</a:t>
            </a:r>
          </a:p>
        </p:txBody>
      </p:sp>
      <p:sp>
        <p:nvSpPr>
          <p:cNvPr id="24583" name="Rectangle 7"/>
          <p:cNvSpPr>
            <a:spLocks noGrp="1" noChangeArrowheads="1"/>
          </p:cNvSpPr>
          <p:nvPr>
            <p:ph type="ctrTitle" hasCustomPrompt="1"/>
            <p:custDataLst>
              <p:tags r:id="rId5"/>
            </p:custDataLst>
          </p:nvPr>
        </p:nvSpPr>
        <p:spPr bwMode="auto">
          <a:xfrm>
            <a:off x="3372928" y="1600200"/>
            <a:ext cx="5275772" cy="16002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sz="1400" i="0" baseline="0"/>
            </a:lvl1pPr>
          </a:lstStyle>
          <a:p>
            <a:r>
              <a:rPr lang="en-US" sz="3600" dirty="0"/>
              <a:t>System Architecture</a:t>
            </a:r>
            <a:br>
              <a:rPr lang="en-US" sz="3600" dirty="0"/>
            </a:br>
            <a:r>
              <a:rPr lang="en-US" sz="3600" dirty="0"/>
              <a:t>SENG 640</a:t>
            </a:r>
            <a:endParaRPr lang="en-US" dirty="0"/>
          </a:p>
        </p:txBody>
      </p:sp>
      <p:sp>
        <p:nvSpPr>
          <p:cNvPr id="8" name="Rectangle 4"/>
          <p:cNvSpPr>
            <a:spLocks noGrp="1" noChangeArrowheads="1"/>
          </p:cNvSpPr>
          <p:nvPr>
            <p:ph type="sldNum" sz="quarter" idx="10"/>
            <p:custDataLst>
              <p:tags r:id="rId6"/>
            </p:custDataLst>
          </p:nvPr>
        </p:nvSpPr>
        <p:spPr>
          <a:xfrm>
            <a:off x="7988300" y="6524625"/>
            <a:ext cx="1143000" cy="304800"/>
          </a:xfrm>
          <a:prstGeom prst="rect">
            <a:avLst/>
          </a:prstGeom>
        </p:spPr>
        <p:txBody>
          <a:bodyPr/>
          <a:lstStyle>
            <a:lvl1pPr>
              <a:defRPr>
                <a:cs typeface="+mn-cs"/>
              </a:defRPr>
            </a:lvl1pPr>
          </a:lstStyle>
          <a:p>
            <a:pPr>
              <a:defRPr/>
            </a:pPr>
            <a:fld id="{D607B88E-5E18-4868-8258-D23E4D7A08B7}" type="slidenum">
              <a:rPr lang="en-US"/>
              <a:pPr>
                <a:defRPr/>
              </a:pPr>
              <a:t>‹#›</a:t>
            </a:fld>
            <a:endParaRPr lang="en-US" dirty="0">
              <a:solidFill>
                <a:schemeClr val="bg2"/>
              </a:solidFill>
            </a:endParaRPr>
          </a:p>
        </p:txBody>
      </p:sp>
      <p:pic>
        <p:nvPicPr>
          <p:cNvPr id="9" name="Picture 4"/>
          <p:cNvPicPr>
            <a:picLocks noChangeAspect="1" noChangeArrowheads="1"/>
          </p:cNvPicPr>
          <p:nvPr userDrawn="1"/>
        </p:nvPicPr>
        <p:blipFill>
          <a:blip r:embed="rId9" cstate="print"/>
          <a:srcRect l="1755" r="-2106" b="-21826"/>
          <a:stretch>
            <a:fillRect/>
          </a:stretch>
        </p:blipFill>
        <p:spPr bwMode="auto">
          <a:xfrm>
            <a:off x="385324" y="2819400"/>
            <a:ext cx="3276600" cy="3100388"/>
          </a:xfrm>
          <a:prstGeom prst="rect">
            <a:avLst/>
          </a:prstGeom>
          <a:noFill/>
          <a:ln w="9525">
            <a:noFill/>
            <a:miter lim="800000"/>
            <a:headEnd/>
            <a:tailEnd/>
          </a:ln>
        </p:spPr>
      </p:pic>
      <p:pic>
        <p:nvPicPr>
          <p:cNvPr id="10" name="Picture 12" descr="shield"/>
          <p:cNvPicPr>
            <a:picLocks noChangeAspect="1" noChangeArrowheads="1"/>
          </p:cNvPicPr>
          <p:nvPr userDrawn="1"/>
        </p:nvPicPr>
        <p:blipFill>
          <a:blip r:embed="rId10" cstate="print"/>
          <a:srcRect/>
          <a:stretch>
            <a:fillRect/>
          </a:stretch>
        </p:blipFill>
        <p:spPr bwMode="auto">
          <a:xfrm>
            <a:off x="1348937" y="1981200"/>
            <a:ext cx="1246187" cy="1371600"/>
          </a:xfrm>
          <a:prstGeom prst="rect">
            <a:avLst/>
          </a:prstGeom>
          <a:noFill/>
          <a:ln w="9525">
            <a:noFill/>
            <a:miter lim="800000"/>
            <a:headEnd/>
            <a:tailEnd/>
          </a:ln>
        </p:spPr>
      </p:pic>
      <p:sp>
        <p:nvSpPr>
          <p:cNvPr id="2" name="TextBox 1"/>
          <p:cNvSpPr txBox="1"/>
          <p:nvPr userDrawn="1">
            <p:custDataLst>
              <p:tags r:id="rId7"/>
            </p:custDataLst>
          </p:nvPr>
        </p:nvSpPr>
        <p:spPr>
          <a:xfrm>
            <a:off x="155276" y="6574710"/>
            <a:ext cx="1871931" cy="261610"/>
          </a:xfrm>
          <a:prstGeom prst="rect">
            <a:avLst/>
          </a:prstGeom>
          <a:noFill/>
        </p:spPr>
        <p:txBody>
          <a:bodyPr wrap="square" rtlCol="0">
            <a:spAutoFit/>
          </a:bodyPr>
          <a:lstStyle/>
          <a:p>
            <a:r>
              <a:rPr lang="en-US" sz="1100" b="0" u="none" dirty="0"/>
              <a:t>Last Updated: </a:t>
            </a:r>
            <a:fld id="{6B96FE2A-A596-4E2C-A521-0EBF40DA415D}" type="datetime5">
              <a:rPr lang="en-US" sz="1100" b="0" u="none" smtClean="0"/>
              <a:pPr/>
              <a:t>29-Oct-20</a:t>
            </a:fld>
            <a:endParaRPr lang="en-US" sz="1100" b="0" u="none" dirty="0"/>
          </a:p>
        </p:txBody>
      </p:sp>
    </p:spTree>
    <p:extLst>
      <p:ext uri="{BB962C8B-B14F-4D97-AF65-F5344CB8AC3E}">
        <p14:creationId xmlns:p14="http://schemas.microsoft.com/office/powerpoint/2010/main" val="742873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D216D77E-8822-4F24-B865-2C1D1CE7CEFC}" type="slidenum">
              <a:rPr lang="en-US"/>
              <a:pPr>
                <a:defRPr/>
              </a:pPr>
              <a:t>‹#›</a:t>
            </a:fld>
            <a:endParaRPr lang="en-US">
              <a:solidFill>
                <a:schemeClr val="bg2"/>
              </a:solidFill>
            </a:endParaRPr>
          </a:p>
        </p:txBody>
      </p:sp>
    </p:spTree>
    <p:extLst>
      <p:ext uri="{BB962C8B-B14F-4D97-AF65-F5344CB8AC3E}">
        <p14:creationId xmlns:p14="http://schemas.microsoft.com/office/powerpoint/2010/main" val="1728595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3550" y="274638"/>
            <a:ext cx="2117725" cy="558641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203950" cy="55864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2F5B960A-E044-4660-B974-A0F4A50B58D2}" type="slidenum">
              <a:rPr lang="en-US"/>
              <a:pPr>
                <a:defRPr/>
              </a:pPr>
              <a:t>‹#›</a:t>
            </a:fld>
            <a:endParaRPr lang="en-US">
              <a:solidFill>
                <a:schemeClr val="bg2"/>
              </a:solidFill>
            </a:endParaRPr>
          </a:p>
        </p:txBody>
      </p:sp>
    </p:spTree>
    <p:extLst>
      <p:ext uri="{BB962C8B-B14F-4D97-AF65-F5344CB8AC3E}">
        <p14:creationId xmlns:p14="http://schemas.microsoft.com/office/powerpoint/2010/main" val="2806790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047767B4-DD28-4078-BBA1-0E7BD33062AC}" type="slidenum">
              <a:rPr lang="en-US"/>
              <a:pPr>
                <a:defRPr/>
              </a:pPr>
              <a:t>‹#›</a:t>
            </a:fld>
            <a:endParaRPr lang="en-US"/>
          </a:p>
        </p:txBody>
      </p:sp>
    </p:spTree>
    <p:extLst>
      <p:ext uri="{BB962C8B-B14F-4D97-AF65-F5344CB8AC3E}">
        <p14:creationId xmlns:p14="http://schemas.microsoft.com/office/powerpoint/2010/main" val="37743115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3474EE77-5536-4876-863D-6703CD8B158C}" type="slidenum">
              <a:rPr lang="en-US"/>
              <a:pPr>
                <a:defRPr/>
              </a:pPr>
              <a:t>‹#›</a:t>
            </a:fld>
            <a:endParaRPr lang="en-US"/>
          </a:p>
        </p:txBody>
      </p:sp>
    </p:spTree>
    <p:extLst>
      <p:ext uri="{BB962C8B-B14F-4D97-AF65-F5344CB8AC3E}">
        <p14:creationId xmlns:p14="http://schemas.microsoft.com/office/powerpoint/2010/main" val="286765491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5181AC80-441B-40BA-8AFB-564B9F99F896}" type="slidenum">
              <a:rPr lang="en-US"/>
              <a:pPr>
                <a:defRPr/>
              </a:pPr>
              <a:t>‹#›</a:t>
            </a:fld>
            <a:endParaRPr lang="en-US"/>
          </a:p>
        </p:txBody>
      </p:sp>
    </p:spTree>
    <p:extLst>
      <p:ext uri="{BB962C8B-B14F-4D97-AF65-F5344CB8AC3E}">
        <p14:creationId xmlns:p14="http://schemas.microsoft.com/office/powerpoint/2010/main" val="206701108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sz="half" idx="10"/>
          </p:nvPr>
        </p:nvSpPr>
        <p:spPr/>
        <p:txBody>
          <a:bodyPr/>
          <a:lstStyle>
            <a:lvl1pPr>
              <a:defRPr sz="2000" b="1" u="sng"/>
            </a:lvl1pPr>
          </a:lstStyle>
          <a:p>
            <a:pPr>
              <a:defRPr/>
            </a:pPr>
            <a:endParaRPr lang="en-US"/>
          </a:p>
        </p:txBody>
      </p:sp>
      <p:sp>
        <p:nvSpPr>
          <p:cNvPr id="6" name="Rectangle 4"/>
          <p:cNvSpPr>
            <a:spLocks noGrp="1" noChangeArrowheads="1"/>
          </p:cNvSpPr>
          <p:nvPr>
            <p:ph type="ftr" sz="quarter" idx="11"/>
          </p:nvPr>
        </p:nvSpPr>
        <p:spPr/>
        <p:txBody>
          <a:bodyPr/>
          <a:lstStyle>
            <a:lvl1pPr>
              <a:defRPr b="1" u="sng"/>
            </a:lvl1pPr>
          </a:lstStyle>
          <a:p>
            <a:pPr>
              <a:defRPr/>
            </a:pPr>
            <a:endParaRPr lang="en-US"/>
          </a:p>
        </p:txBody>
      </p:sp>
      <p:sp>
        <p:nvSpPr>
          <p:cNvPr id="7" name="Rectangle 5"/>
          <p:cNvSpPr>
            <a:spLocks noGrp="1" noChangeArrowheads="1"/>
          </p:cNvSpPr>
          <p:nvPr>
            <p:ph type="sldNum" sz="quarter" idx="12"/>
          </p:nvPr>
        </p:nvSpPr>
        <p:spPr/>
        <p:txBody>
          <a:bodyPr/>
          <a:lstStyle>
            <a:lvl1pPr>
              <a:defRPr sz="2000" b="1" u="sng"/>
            </a:lvl1pPr>
          </a:lstStyle>
          <a:p>
            <a:pPr>
              <a:defRPr/>
            </a:pPr>
            <a:fld id="{96A24C4B-53BF-45AB-82D1-8DB71FF13FEA}" type="slidenum">
              <a:rPr lang="en-US"/>
              <a:pPr>
                <a:defRPr/>
              </a:pPr>
              <a:t>‹#›</a:t>
            </a:fld>
            <a:endParaRPr lang="en-US"/>
          </a:p>
        </p:txBody>
      </p:sp>
    </p:spTree>
    <p:extLst>
      <p:ext uri="{BB962C8B-B14F-4D97-AF65-F5344CB8AC3E}">
        <p14:creationId xmlns:p14="http://schemas.microsoft.com/office/powerpoint/2010/main" val="348114041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sz="half" idx="10"/>
          </p:nvPr>
        </p:nvSpPr>
        <p:spPr/>
        <p:txBody>
          <a:bodyPr/>
          <a:lstStyle>
            <a:lvl1pPr>
              <a:defRPr sz="2000" b="1" u="sng"/>
            </a:lvl1pPr>
          </a:lstStyle>
          <a:p>
            <a:pPr>
              <a:defRPr/>
            </a:pPr>
            <a:endParaRPr lang="en-US"/>
          </a:p>
        </p:txBody>
      </p:sp>
      <p:sp>
        <p:nvSpPr>
          <p:cNvPr id="8" name="Rectangle 4"/>
          <p:cNvSpPr>
            <a:spLocks noGrp="1" noChangeArrowheads="1"/>
          </p:cNvSpPr>
          <p:nvPr>
            <p:ph type="ftr" sz="quarter" idx="11"/>
          </p:nvPr>
        </p:nvSpPr>
        <p:spPr/>
        <p:txBody>
          <a:bodyPr/>
          <a:lstStyle>
            <a:lvl1pPr>
              <a:defRPr b="1" u="sng"/>
            </a:lvl1pPr>
          </a:lstStyle>
          <a:p>
            <a:pPr>
              <a:defRPr/>
            </a:pPr>
            <a:endParaRPr lang="en-US"/>
          </a:p>
        </p:txBody>
      </p:sp>
      <p:sp>
        <p:nvSpPr>
          <p:cNvPr id="9" name="Rectangle 5"/>
          <p:cNvSpPr>
            <a:spLocks noGrp="1" noChangeArrowheads="1"/>
          </p:cNvSpPr>
          <p:nvPr>
            <p:ph type="sldNum" sz="quarter" idx="12"/>
          </p:nvPr>
        </p:nvSpPr>
        <p:spPr/>
        <p:txBody>
          <a:bodyPr/>
          <a:lstStyle>
            <a:lvl1pPr>
              <a:defRPr sz="2000" b="1" u="sng"/>
            </a:lvl1pPr>
          </a:lstStyle>
          <a:p>
            <a:pPr>
              <a:defRPr/>
            </a:pPr>
            <a:fld id="{0E432B34-307B-466A-AAA3-BA31A26A84FB}" type="slidenum">
              <a:rPr lang="en-US"/>
              <a:pPr>
                <a:defRPr/>
              </a:pPr>
              <a:t>‹#›</a:t>
            </a:fld>
            <a:endParaRPr lang="en-US"/>
          </a:p>
        </p:txBody>
      </p:sp>
    </p:spTree>
    <p:extLst>
      <p:ext uri="{BB962C8B-B14F-4D97-AF65-F5344CB8AC3E}">
        <p14:creationId xmlns:p14="http://schemas.microsoft.com/office/powerpoint/2010/main" val="392751296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xfrm>
            <a:off x="8458200" y="6553200"/>
            <a:ext cx="685800" cy="203200"/>
          </a:xfrm>
        </p:spPr>
        <p:txBody>
          <a:bodyPr/>
          <a:lstStyle>
            <a:lvl1pPr>
              <a:defRPr sz="1200" b="0" u="none"/>
            </a:lvl1pPr>
          </a:lstStyle>
          <a:p>
            <a:pPr>
              <a:defRPr/>
            </a:pPr>
            <a:fld id="{2EB3DEF1-F8EC-4E70-ABF6-8302B627033D}" type="slidenum">
              <a:rPr lang="en-US"/>
              <a:pPr>
                <a:defRPr/>
              </a:pPr>
              <a:t>‹#›</a:t>
            </a:fld>
            <a:endParaRPr lang="en-US"/>
          </a:p>
        </p:txBody>
      </p:sp>
    </p:spTree>
    <p:extLst>
      <p:ext uri="{BB962C8B-B14F-4D97-AF65-F5344CB8AC3E}">
        <p14:creationId xmlns:p14="http://schemas.microsoft.com/office/powerpoint/2010/main" val="131629084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sz="2000" b="1" u="sng"/>
            </a:lvl1pPr>
          </a:lstStyle>
          <a:p>
            <a:pPr>
              <a:defRPr/>
            </a:pPr>
            <a:endParaRPr lang="en-US"/>
          </a:p>
        </p:txBody>
      </p:sp>
      <p:sp>
        <p:nvSpPr>
          <p:cNvPr id="3" name="Rectangle 4"/>
          <p:cNvSpPr>
            <a:spLocks noGrp="1" noChangeArrowheads="1"/>
          </p:cNvSpPr>
          <p:nvPr>
            <p:ph type="ftr" sz="quarter" idx="11"/>
          </p:nvPr>
        </p:nvSpPr>
        <p:spPr/>
        <p:txBody>
          <a:bodyPr/>
          <a:lstStyle>
            <a:lvl1pPr>
              <a:defRPr b="1" u="sng"/>
            </a:lvl1pPr>
          </a:lstStyle>
          <a:p>
            <a:pPr>
              <a:defRPr/>
            </a:pPr>
            <a:endParaRPr lang="en-US"/>
          </a:p>
        </p:txBody>
      </p:sp>
      <p:sp>
        <p:nvSpPr>
          <p:cNvPr id="4" name="Rectangle 5"/>
          <p:cNvSpPr>
            <a:spLocks noGrp="1" noChangeArrowheads="1"/>
          </p:cNvSpPr>
          <p:nvPr>
            <p:ph type="sldNum" sz="quarter" idx="12"/>
          </p:nvPr>
        </p:nvSpPr>
        <p:spPr/>
        <p:txBody>
          <a:bodyPr/>
          <a:lstStyle>
            <a:lvl1pPr>
              <a:defRPr sz="2000" b="1" u="sng"/>
            </a:lvl1pPr>
          </a:lstStyle>
          <a:p>
            <a:pPr>
              <a:defRPr/>
            </a:pPr>
            <a:fld id="{763EE9D2-6740-4EB4-8E51-1885D7A82E8F}" type="slidenum">
              <a:rPr lang="en-US"/>
              <a:pPr>
                <a:defRPr/>
              </a:pPr>
              <a:t>‹#›</a:t>
            </a:fld>
            <a:endParaRPr lang="en-US"/>
          </a:p>
        </p:txBody>
      </p:sp>
    </p:spTree>
    <p:extLst>
      <p:ext uri="{BB962C8B-B14F-4D97-AF65-F5344CB8AC3E}">
        <p14:creationId xmlns:p14="http://schemas.microsoft.com/office/powerpoint/2010/main" val="298296869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sz="half" idx="10"/>
          </p:nvPr>
        </p:nvSpPr>
        <p:spPr/>
        <p:txBody>
          <a:bodyPr/>
          <a:lstStyle>
            <a:lvl1pPr>
              <a:defRPr sz="2000" b="1" u="sng"/>
            </a:lvl1pPr>
          </a:lstStyle>
          <a:p>
            <a:pPr>
              <a:defRPr/>
            </a:pPr>
            <a:endParaRPr lang="en-US"/>
          </a:p>
        </p:txBody>
      </p:sp>
      <p:sp>
        <p:nvSpPr>
          <p:cNvPr id="6" name="Rectangle 4"/>
          <p:cNvSpPr>
            <a:spLocks noGrp="1" noChangeArrowheads="1"/>
          </p:cNvSpPr>
          <p:nvPr>
            <p:ph type="ftr" sz="quarter" idx="11"/>
          </p:nvPr>
        </p:nvSpPr>
        <p:spPr/>
        <p:txBody>
          <a:bodyPr/>
          <a:lstStyle>
            <a:lvl1pPr>
              <a:defRPr b="1" u="sng"/>
            </a:lvl1pPr>
          </a:lstStyle>
          <a:p>
            <a:pPr>
              <a:defRPr/>
            </a:pPr>
            <a:endParaRPr lang="en-US"/>
          </a:p>
        </p:txBody>
      </p:sp>
      <p:sp>
        <p:nvSpPr>
          <p:cNvPr id="7" name="Rectangle 5"/>
          <p:cNvSpPr>
            <a:spLocks noGrp="1" noChangeArrowheads="1"/>
          </p:cNvSpPr>
          <p:nvPr>
            <p:ph type="sldNum" sz="quarter" idx="12"/>
          </p:nvPr>
        </p:nvSpPr>
        <p:spPr/>
        <p:txBody>
          <a:bodyPr/>
          <a:lstStyle>
            <a:lvl1pPr>
              <a:defRPr sz="2000" b="1" u="sng"/>
            </a:lvl1pPr>
          </a:lstStyle>
          <a:p>
            <a:pPr>
              <a:defRPr/>
            </a:pPr>
            <a:fld id="{38FB292F-F170-4EEA-AE66-F927E91CC413}" type="slidenum">
              <a:rPr lang="en-US"/>
              <a:pPr>
                <a:defRPr/>
              </a:pPr>
              <a:t>‹#›</a:t>
            </a:fld>
            <a:endParaRPr lang="en-US"/>
          </a:p>
        </p:txBody>
      </p:sp>
    </p:spTree>
    <p:extLst>
      <p:ext uri="{BB962C8B-B14F-4D97-AF65-F5344CB8AC3E}">
        <p14:creationId xmlns:p14="http://schemas.microsoft.com/office/powerpoint/2010/main" val="285518799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095554" y="152400"/>
            <a:ext cx="6435305" cy="694493"/>
          </a:xfrm>
          <a:prstGeom prst="rect">
            <a:avLst/>
          </a:prstGeom>
        </p:spPr>
        <p:txBody>
          <a:bodyPr/>
          <a:lstStyle>
            <a:lvl1pPr algn="ctr">
              <a:defRPr sz="3200" i="0"/>
            </a:lvl1pPr>
          </a:lstStyle>
          <a:p>
            <a:r>
              <a:rPr lang="en-US" dirty="0"/>
              <a:t>Click to edit Master title style</a:t>
            </a:r>
          </a:p>
        </p:txBody>
      </p:sp>
      <p:sp>
        <p:nvSpPr>
          <p:cNvPr id="3" name="Content Placeholder 2"/>
          <p:cNvSpPr>
            <a:spLocks noGrp="1"/>
          </p:cNvSpPr>
          <p:nvPr>
            <p:ph idx="1"/>
            <p:custDataLst>
              <p:tags r:id="rId2"/>
            </p:custDataLst>
          </p:nvPr>
        </p:nvSpPr>
        <p:spPr>
          <a:xfrm>
            <a:off x="273893" y="1139885"/>
            <a:ext cx="8438786" cy="4324350"/>
          </a:xfrm>
        </p:spPr>
        <p:txBody>
          <a:bodyPr/>
          <a:lstStyle>
            <a:lvl2pPr marL="628650" indent="-284163">
              <a:defRPr b="0"/>
            </a:lvl2pPr>
            <a:lvl3pPr marL="974725" indent="-285750">
              <a:defRPr sz="1800" b="0"/>
            </a:lvl3pPr>
            <a:lvl4pPr marL="1371600" indent="-285750">
              <a:defRPr sz="1600"/>
            </a:lvl4pPr>
            <a:lvl5pPr marL="1768475" indent="-293688">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noChangeArrowheads="1"/>
          </p:cNvSpPr>
          <p:nvPr>
            <p:ph type="sldNum" sz="quarter" idx="10"/>
            <p:custDataLst>
              <p:tags r:id="rId3"/>
            </p:custDataLst>
          </p:nvPr>
        </p:nvSpPr>
        <p:spPr>
          <a:xfrm>
            <a:off x="7988300" y="6524625"/>
            <a:ext cx="1143000" cy="304800"/>
          </a:xfrm>
          <a:prstGeom prst="rect">
            <a:avLst/>
          </a:prstGeom>
        </p:spPr>
        <p:txBody>
          <a:bodyPr/>
          <a:lstStyle>
            <a:lvl1pPr>
              <a:defRPr>
                <a:cs typeface="+mn-cs"/>
              </a:defRPr>
            </a:lvl1pPr>
          </a:lstStyle>
          <a:p>
            <a:pPr>
              <a:defRPr/>
            </a:pPr>
            <a:fld id="{E642D102-6127-4C83-914E-CBB4CB7F0BB2}" type="slidenum">
              <a:rPr lang="en-US"/>
              <a:pPr>
                <a:defRPr/>
              </a:pPr>
              <a:t>‹#›</a:t>
            </a:fld>
            <a:endParaRPr lang="en-US">
              <a:solidFill>
                <a:schemeClr val="bg2"/>
              </a:solidFill>
            </a:endParaRPr>
          </a:p>
        </p:txBody>
      </p:sp>
      <p:pic>
        <p:nvPicPr>
          <p:cNvPr id="5" name="Picture 17" descr="AFIT(good)"/>
          <p:cNvPicPr>
            <a:picLocks noChangeAspect="1" noChangeArrowheads="1"/>
          </p:cNvPicPr>
          <p:nvPr userDrawn="1"/>
        </p:nvPicPr>
        <p:blipFill>
          <a:blip r:embed="rId5"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Tree>
    <p:extLst>
      <p:ext uri="{BB962C8B-B14F-4D97-AF65-F5344CB8AC3E}">
        <p14:creationId xmlns:p14="http://schemas.microsoft.com/office/powerpoint/2010/main" val="3773777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sz="half" idx="10"/>
          </p:nvPr>
        </p:nvSpPr>
        <p:spPr/>
        <p:txBody>
          <a:bodyPr/>
          <a:lstStyle>
            <a:lvl1pPr>
              <a:defRPr sz="2000" b="1" u="sng"/>
            </a:lvl1pPr>
          </a:lstStyle>
          <a:p>
            <a:pPr>
              <a:defRPr/>
            </a:pPr>
            <a:endParaRPr lang="en-US"/>
          </a:p>
        </p:txBody>
      </p:sp>
      <p:sp>
        <p:nvSpPr>
          <p:cNvPr id="6" name="Rectangle 4"/>
          <p:cNvSpPr>
            <a:spLocks noGrp="1" noChangeArrowheads="1"/>
          </p:cNvSpPr>
          <p:nvPr>
            <p:ph type="ftr" sz="quarter" idx="11"/>
          </p:nvPr>
        </p:nvSpPr>
        <p:spPr/>
        <p:txBody>
          <a:bodyPr/>
          <a:lstStyle>
            <a:lvl1pPr>
              <a:defRPr b="1" u="sng"/>
            </a:lvl1pPr>
          </a:lstStyle>
          <a:p>
            <a:pPr>
              <a:defRPr/>
            </a:pPr>
            <a:endParaRPr lang="en-US"/>
          </a:p>
        </p:txBody>
      </p:sp>
      <p:sp>
        <p:nvSpPr>
          <p:cNvPr id="7" name="Rectangle 5"/>
          <p:cNvSpPr>
            <a:spLocks noGrp="1" noChangeArrowheads="1"/>
          </p:cNvSpPr>
          <p:nvPr>
            <p:ph type="sldNum" sz="quarter" idx="12"/>
          </p:nvPr>
        </p:nvSpPr>
        <p:spPr/>
        <p:txBody>
          <a:bodyPr/>
          <a:lstStyle>
            <a:lvl1pPr>
              <a:defRPr sz="2000" b="1" u="sng"/>
            </a:lvl1pPr>
          </a:lstStyle>
          <a:p>
            <a:pPr>
              <a:defRPr/>
            </a:pPr>
            <a:fld id="{53C2B372-8611-4FC4-B325-D94E29E59C19}" type="slidenum">
              <a:rPr lang="en-US"/>
              <a:pPr>
                <a:defRPr/>
              </a:pPr>
              <a:t>‹#›</a:t>
            </a:fld>
            <a:endParaRPr lang="en-US"/>
          </a:p>
        </p:txBody>
      </p:sp>
    </p:spTree>
    <p:extLst>
      <p:ext uri="{BB962C8B-B14F-4D97-AF65-F5344CB8AC3E}">
        <p14:creationId xmlns:p14="http://schemas.microsoft.com/office/powerpoint/2010/main" val="359168905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5DADD32A-06D5-4544-9FAD-502FB3D61DF9}" type="slidenum">
              <a:rPr lang="en-US"/>
              <a:pPr>
                <a:defRPr/>
              </a:pPr>
              <a:t>‹#›</a:t>
            </a:fld>
            <a:endParaRPr lang="en-US"/>
          </a:p>
        </p:txBody>
      </p:sp>
    </p:spTree>
    <p:extLst>
      <p:ext uri="{BB962C8B-B14F-4D97-AF65-F5344CB8AC3E}">
        <p14:creationId xmlns:p14="http://schemas.microsoft.com/office/powerpoint/2010/main" val="276233995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75"/>
            <a:ext cx="2057400" cy="61293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175"/>
            <a:ext cx="6019800" cy="6129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C66A5665-9F6E-4242-9F9D-9A94E971FCE4}" type="slidenum">
              <a:rPr lang="en-US"/>
              <a:pPr>
                <a:defRPr/>
              </a:pPr>
              <a:t>‹#›</a:t>
            </a:fld>
            <a:endParaRPr lang="en-US"/>
          </a:p>
        </p:txBody>
      </p:sp>
    </p:spTree>
    <p:extLst>
      <p:ext uri="{BB962C8B-B14F-4D97-AF65-F5344CB8AC3E}">
        <p14:creationId xmlns:p14="http://schemas.microsoft.com/office/powerpoint/2010/main" val="108039378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175"/>
            <a:ext cx="8229600" cy="6129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3"/>
          <p:cNvSpPr>
            <a:spLocks noGrp="1" noChangeArrowheads="1"/>
          </p:cNvSpPr>
          <p:nvPr>
            <p:ph type="dt" sz="half" idx="10"/>
          </p:nvPr>
        </p:nvSpPr>
        <p:spPr/>
        <p:txBody>
          <a:bodyPr/>
          <a:lstStyle>
            <a:lvl1pPr>
              <a:defRPr sz="2000" b="1" u="sng"/>
            </a:lvl1pPr>
          </a:lstStyle>
          <a:p>
            <a:pPr>
              <a:defRPr/>
            </a:pPr>
            <a:endParaRPr lang="en-US"/>
          </a:p>
        </p:txBody>
      </p:sp>
      <p:sp>
        <p:nvSpPr>
          <p:cNvPr id="4" name="Rectangle 4"/>
          <p:cNvSpPr>
            <a:spLocks noGrp="1" noChangeArrowheads="1"/>
          </p:cNvSpPr>
          <p:nvPr>
            <p:ph type="ftr" sz="quarter" idx="11"/>
          </p:nvPr>
        </p:nvSpPr>
        <p:spPr/>
        <p:txBody>
          <a:bodyPr/>
          <a:lstStyle>
            <a:lvl1pPr>
              <a:defRPr b="1" u="sng"/>
            </a:lvl1pPr>
          </a:lstStyle>
          <a:p>
            <a:pPr>
              <a:defRPr/>
            </a:pPr>
            <a:endParaRPr lang="en-US"/>
          </a:p>
        </p:txBody>
      </p:sp>
      <p:sp>
        <p:nvSpPr>
          <p:cNvPr id="5" name="Rectangle 5"/>
          <p:cNvSpPr>
            <a:spLocks noGrp="1" noChangeArrowheads="1"/>
          </p:cNvSpPr>
          <p:nvPr>
            <p:ph type="sldNum" sz="quarter" idx="12"/>
          </p:nvPr>
        </p:nvSpPr>
        <p:spPr/>
        <p:txBody>
          <a:bodyPr/>
          <a:lstStyle>
            <a:lvl1pPr>
              <a:defRPr sz="2000" b="1" u="sng"/>
            </a:lvl1pPr>
          </a:lstStyle>
          <a:p>
            <a:pPr>
              <a:defRPr/>
            </a:pPr>
            <a:fld id="{AFC6B57A-491D-48A0-9183-91C7C8949E84}" type="slidenum">
              <a:rPr lang="en-US"/>
              <a:pPr>
                <a:defRPr/>
              </a:pPr>
              <a:t>‹#›</a:t>
            </a:fld>
            <a:endParaRPr lang="en-US"/>
          </a:p>
        </p:txBody>
      </p:sp>
    </p:spTree>
    <p:extLst>
      <p:ext uri="{BB962C8B-B14F-4D97-AF65-F5344CB8AC3E}">
        <p14:creationId xmlns:p14="http://schemas.microsoft.com/office/powerpoint/2010/main" val="197643670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9E184C-EF48-0B46-A9DF-58ECA10D5B66}" type="datetime1">
              <a:rPr lang="en-US" smtClean="0"/>
              <a:t>10/29/20</a:t>
            </a:fld>
            <a:endParaRPr lang="en-US"/>
          </a:p>
        </p:txBody>
      </p:sp>
      <p:sp>
        <p:nvSpPr>
          <p:cNvPr id="5" name="Footer Placeholder 4"/>
          <p:cNvSpPr>
            <a:spLocks noGrp="1"/>
          </p:cNvSpPr>
          <p:nvPr>
            <p:ph type="ftr" sz="quarter" idx="11"/>
          </p:nvPr>
        </p:nvSpPr>
        <p:spPr/>
        <p:txBody>
          <a:bodyPr/>
          <a:lstStyle/>
          <a:p>
            <a:r>
              <a:rPr lang="en-US"/>
              <a:t>IOM 530: Intro. to Statistical Learning </a:t>
            </a:r>
          </a:p>
        </p:txBody>
      </p:sp>
      <p:sp>
        <p:nvSpPr>
          <p:cNvPr id="6" name="Slide Number Placeholder 5"/>
          <p:cNvSpPr>
            <a:spLocks noGrp="1"/>
          </p:cNvSpPr>
          <p:nvPr>
            <p:ph type="sldNum" sz="quarter" idx="12"/>
          </p:nvPr>
        </p:nvSpPr>
        <p:spPr/>
        <p:txBody>
          <a:bodyPr/>
          <a:lstStyle/>
          <a:p>
            <a:fld id="{E4FFCA10-EE3F-AF4E-9EA4-E5CA2D91A1E4}"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1656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E8D3D6-B88D-144A-B948-1F45B4585621}" type="datetime1">
              <a:rPr lang="en-US" smtClean="0"/>
              <a:t>10/29/20</a:t>
            </a:fld>
            <a:endParaRPr lang="en-US"/>
          </a:p>
        </p:txBody>
      </p:sp>
      <p:sp>
        <p:nvSpPr>
          <p:cNvPr id="5" name="Footer Placeholder 4"/>
          <p:cNvSpPr>
            <a:spLocks noGrp="1"/>
          </p:cNvSpPr>
          <p:nvPr>
            <p:ph type="ftr" sz="quarter" idx="11"/>
          </p:nvPr>
        </p:nvSpPr>
        <p:spPr/>
        <p:txBody>
          <a:bodyPr/>
          <a:lstStyle/>
          <a:p>
            <a:r>
              <a:rPr lang="en-US"/>
              <a:t>IOM 530: Intro. to Statistical Learning </a:t>
            </a:r>
          </a:p>
        </p:txBody>
      </p:sp>
      <p:sp>
        <p:nvSpPr>
          <p:cNvPr id="6" name="Slide Number Placeholder 5"/>
          <p:cNvSpPr>
            <a:spLocks noGrp="1"/>
          </p:cNvSpPr>
          <p:nvPr>
            <p:ph type="sldNum" sz="quarter" idx="12"/>
          </p:nvPr>
        </p:nvSpPr>
        <p:spPr/>
        <p:txBody>
          <a:bodyPr/>
          <a:lstStyle/>
          <a:p>
            <a:fld id="{E4FFCA10-EE3F-AF4E-9EA4-E5CA2D91A1E4}" type="slidenum">
              <a:rPr lang="en-US" smtClean="0"/>
              <a:t>‹#›</a:t>
            </a:fld>
            <a:endParaRPr lang="en-US"/>
          </a:p>
        </p:txBody>
      </p:sp>
    </p:spTree>
    <p:extLst>
      <p:ext uri="{BB962C8B-B14F-4D97-AF65-F5344CB8AC3E}">
        <p14:creationId xmlns:p14="http://schemas.microsoft.com/office/powerpoint/2010/main" val="778773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C0C19-2B06-384B-A5E1-EF5A9FA7B593}" type="datetime1">
              <a:rPr lang="en-US" smtClean="0"/>
              <a:t>10/29/20</a:t>
            </a:fld>
            <a:endParaRPr lang="en-US"/>
          </a:p>
        </p:txBody>
      </p:sp>
      <p:sp>
        <p:nvSpPr>
          <p:cNvPr id="5" name="Footer Placeholder 4"/>
          <p:cNvSpPr>
            <a:spLocks noGrp="1"/>
          </p:cNvSpPr>
          <p:nvPr>
            <p:ph type="ftr" sz="quarter" idx="11"/>
          </p:nvPr>
        </p:nvSpPr>
        <p:spPr/>
        <p:txBody>
          <a:bodyPr/>
          <a:lstStyle/>
          <a:p>
            <a:r>
              <a:rPr lang="en-US"/>
              <a:t>IOM 530: Intro. to Statistical Learning </a:t>
            </a:r>
          </a:p>
        </p:txBody>
      </p:sp>
      <p:sp>
        <p:nvSpPr>
          <p:cNvPr id="6" name="Slide Number Placeholder 5"/>
          <p:cNvSpPr>
            <a:spLocks noGrp="1"/>
          </p:cNvSpPr>
          <p:nvPr>
            <p:ph type="sldNum" sz="quarter" idx="12"/>
          </p:nvPr>
        </p:nvSpPr>
        <p:spPr/>
        <p:txBody>
          <a:bodyPr/>
          <a:lstStyle/>
          <a:p>
            <a:fld id="{E4FFCA10-EE3F-AF4E-9EA4-E5CA2D91A1E4}"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238418"/>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39FB7A-1C47-BC4B-AE96-AFF1885DDEF1}" type="datetime1">
              <a:rPr lang="en-US" smtClean="0"/>
              <a:t>10/29/20</a:t>
            </a:fld>
            <a:endParaRPr lang="en-US"/>
          </a:p>
        </p:txBody>
      </p:sp>
      <p:sp>
        <p:nvSpPr>
          <p:cNvPr id="6" name="Footer Placeholder 5"/>
          <p:cNvSpPr>
            <a:spLocks noGrp="1"/>
          </p:cNvSpPr>
          <p:nvPr>
            <p:ph type="ftr" sz="quarter" idx="11"/>
          </p:nvPr>
        </p:nvSpPr>
        <p:spPr/>
        <p:txBody>
          <a:bodyPr/>
          <a:lstStyle/>
          <a:p>
            <a:r>
              <a:rPr lang="en-US"/>
              <a:t>IOM 530: Intro. to Statistical Learning </a:t>
            </a:r>
          </a:p>
        </p:txBody>
      </p:sp>
      <p:sp>
        <p:nvSpPr>
          <p:cNvPr id="7" name="Slide Number Placeholder 6"/>
          <p:cNvSpPr>
            <a:spLocks noGrp="1"/>
          </p:cNvSpPr>
          <p:nvPr>
            <p:ph type="sldNum" sz="quarter" idx="12"/>
          </p:nvPr>
        </p:nvSpPr>
        <p:spPr/>
        <p:txBody>
          <a:bodyPr/>
          <a:lstStyle/>
          <a:p>
            <a:fld id="{E4FFCA10-EE3F-AF4E-9EA4-E5CA2D91A1E4}" type="slidenum">
              <a:rPr lang="en-US" smtClean="0"/>
              <a:t>‹#›</a:t>
            </a:fld>
            <a:endParaRPr lang="en-US"/>
          </a:p>
        </p:txBody>
      </p:sp>
    </p:spTree>
    <p:extLst>
      <p:ext uri="{BB962C8B-B14F-4D97-AF65-F5344CB8AC3E}">
        <p14:creationId xmlns:p14="http://schemas.microsoft.com/office/powerpoint/2010/main" val="4015276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C6B4CD-22D8-0347-B740-0C9846931AB0}" type="datetime1">
              <a:rPr lang="en-US" smtClean="0"/>
              <a:t>10/29/20</a:t>
            </a:fld>
            <a:endParaRPr lang="en-US"/>
          </a:p>
        </p:txBody>
      </p:sp>
      <p:sp>
        <p:nvSpPr>
          <p:cNvPr id="8" name="Footer Placeholder 7"/>
          <p:cNvSpPr>
            <a:spLocks noGrp="1"/>
          </p:cNvSpPr>
          <p:nvPr>
            <p:ph type="ftr" sz="quarter" idx="11"/>
          </p:nvPr>
        </p:nvSpPr>
        <p:spPr/>
        <p:txBody>
          <a:bodyPr/>
          <a:lstStyle/>
          <a:p>
            <a:r>
              <a:rPr lang="en-US"/>
              <a:t>IOM 530: Intro. to Statistical Learning </a:t>
            </a:r>
          </a:p>
        </p:txBody>
      </p:sp>
      <p:sp>
        <p:nvSpPr>
          <p:cNvPr id="9" name="Slide Number Placeholder 8"/>
          <p:cNvSpPr>
            <a:spLocks noGrp="1"/>
          </p:cNvSpPr>
          <p:nvPr>
            <p:ph type="sldNum" sz="quarter" idx="12"/>
          </p:nvPr>
        </p:nvSpPr>
        <p:spPr/>
        <p:txBody>
          <a:bodyPr/>
          <a:lstStyle/>
          <a:p>
            <a:fld id="{E4FFCA10-EE3F-AF4E-9EA4-E5CA2D91A1E4}"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844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0AFC14-B1C6-9447-9B23-422C37473F79}" type="datetime1">
              <a:rPr lang="en-US" smtClean="0"/>
              <a:t>10/29/20</a:t>
            </a:fld>
            <a:endParaRPr lang="en-US"/>
          </a:p>
        </p:txBody>
      </p:sp>
      <p:sp>
        <p:nvSpPr>
          <p:cNvPr id="4" name="Footer Placeholder 3"/>
          <p:cNvSpPr>
            <a:spLocks noGrp="1"/>
          </p:cNvSpPr>
          <p:nvPr>
            <p:ph type="ftr" sz="quarter" idx="11"/>
          </p:nvPr>
        </p:nvSpPr>
        <p:spPr/>
        <p:txBody>
          <a:bodyPr/>
          <a:lstStyle/>
          <a:p>
            <a:r>
              <a:rPr lang="en-US"/>
              <a:t>IOM 530: Intro. to Statistical Learning </a:t>
            </a:r>
          </a:p>
        </p:txBody>
      </p:sp>
      <p:sp>
        <p:nvSpPr>
          <p:cNvPr id="5" name="Slide Number Placeholder 4"/>
          <p:cNvSpPr>
            <a:spLocks noGrp="1"/>
          </p:cNvSpPr>
          <p:nvPr>
            <p:ph type="sldNum" sz="quarter" idx="12"/>
          </p:nvPr>
        </p:nvSpPr>
        <p:spPr/>
        <p:txBody>
          <a:bodyPr/>
          <a:lstStyle/>
          <a:p>
            <a:fld id="{E4FFCA10-EE3F-AF4E-9EA4-E5CA2D91A1E4}" type="slidenum">
              <a:rPr lang="en-US" smtClean="0"/>
              <a:t>‹#›</a:t>
            </a:fld>
            <a:endParaRPr lang="en-US"/>
          </a:p>
        </p:txBody>
      </p:sp>
    </p:spTree>
    <p:extLst>
      <p:ext uri="{BB962C8B-B14F-4D97-AF65-F5344CB8AC3E}">
        <p14:creationId xmlns:p14="http://schemas.microsoft.com/office/powerpoint/2010/main" val="284348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95592D88-4C7F-479B-AA74-1F27B7AEFB2F}" type="slidenum">
              <a:rPr lang="en-US"/>
              <a:pPr>
                <a:defRPr/>
              </a:pPr>
              <a:t>‹#›</a:t>
            </a:fld>
            <a:endParaRPr lang="en-US">
              <a:solidFill>
                <a:schemeClr val="bg2"/>
              </a:solidFill>
            </a:endParaRPr>
          </a:p>
        </p:txBody>
      </p:sp>
    </p:spTree>
    <p:extLst>
      <p:ext uri="{BB962C8B-B14F-4D97-AF65-F5344CB8AC3E}">
        <p14:creationId xmlns:p14="http://schemas.microsoft.com/office/powerpoint/2010/main" val="36817312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E0CFB8-0DE8-964E-AEA0-F4C701634ACB}" type="datetime1">
              <a:rPr lang="en-US" smtClean="0"/>
              <a:t>10/29/20</a:t>
            </a:fld>
            <a:endParaRPr lang="en-US"/>
          </a:p>
        </p:txBody>
      </p:sp>
      <p:sp>
        <p:nvSpPr>
          <p:cNvPr id="3" name="Footer Placeholder 2"/>
          <p:cNvSpPr>
            <a:spLocks noGrp="1"/>
          </p:cNvSpPr>
          <p:nvPr>
            <p:ph type="ftr" sz="quarter" idx="11"/>
          </p:nvPr>
        </p:nvSpPr>
        <p:spPr/>
        <p:txBody>
          <a:bodyPr/>
          <a:lstStyle/>
          <a:p>
            <a:r>
              <a:rPr lang="en-US"/>
              <a:t>IOM 530: Intro. to Statistical Learning </a:t>
            </a:r>
          </a:p>
        </p:txBody>
      </p:sp>
      <p:sp>
        <p:nvSpPr>
          <p:cNvPr id="4" name="Slide Number Placeholder 3"/>
          <p:cNvSpPr>
            <a:spLocks noGrp="1"/>
          </p:cNvSpPr>
          <p:nvPr>
            <p:ph type="sldNum" sz="quarter" idx="12"/>
          </p:nvPr>
        </p:nvSpPr>
        <p:spPr/>
        <p:txBody>
          <a:bodyPr/>
          <a:lstStyle/>
          <a:p>
            <a:fld id="{E4FFCA10-EE3F-AF4E-9EA4-E5CA2D91A1E4}" type="slidenum">
              <a:rPr lang="en-US" smtClean="0"/>
              <a:t>‹#›</a:t>
            </a:fld>
            <a:endParaRPr lang="en-US"/>
          </a:p>
        </p:txBody>
      </p:sp>
    </p:spTree>
    <p:extLst>
      <p:ext uri="{BB962C8B-B14F-4D97-AF65-F5344CB8AC3E}">
        <p14:creationId xmlns:p14="http://schemas.microsoft.com/office/powerpoint/2010/main" val="558706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A017B8-CB8E-A94F-B9B6-1390ECB3988E}" type="datetime1">
              <a:rPr lang="en-US" smtClean="0"/>
              <a:t>10/29/20</a:t>
            </a:fld>
            <a:endParaRPr lang="en-US"/>
          </a:p>
        </p:txBody>
      </p:sp>
      <p:sp>
        <p:nvSpPr>
          <p:cNvPr id="6" name="Footer Placeholder 5"/>
          <p:cNvSpPr>
            <a:spLocks noGrp="1"/>
          </p:cNvSpPr>
          <p:nvPr>
            <p:ph type="ftr" sz="quarter" idx="11"/>
          </p:nvPr>
        </p:nvSpPr>
        <p:spPr/>
        <p:txBody>
          <a:bodyPr/>
          <a:lstStyle/>
          <a:p>
            <a:r>
              <a:rPr lang="en-US"/>
              <a:t>IOM 530: Intro. to Statistical Learning </a:t>
            </a:r>
          </a:p>
        </p:txBody>
      </p:sp>
      <p:sp>
        <p:nvSpPr>
          <p:cNvPr id="7" name="Slide Number Placeholder 6"/>
          <p:cNvSpPr>
            <a:spLocks noGrp="1"/>
          </p:cNvSpPr>
          <p:nvPr>
            <p:ph type="sldNum" sz="quarter" idx="12"/>
          </p:nvPr>
        </p:nvSpPr>
        <p:spPr/>
        <p:txBody>
          <a:bodyPr/>
          <a:lstStyle/>
          <a:p>
            <a:fld id="{E4FFCA10-EE3F-AF4E-9EA4-E5CA2D91A1E4}"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9212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B6DEA3-8AB0-D44F-A0CE-A0AC5C314ACF}" type="datetime1">
              <a:rPr lang="en-US" smtClean="0"/>
              <a:t>10/29/20</a:t>
            </a:fld>
            <a:endParaRPr lang="en-US"/>
          </a:p>
        </p:txBody>
      </p:sp>
      <p:sp>
        <p:nvSpPr>
          <p:cNvPr id="6" name="Footer Placeholder 5"/>
          <p:cNvSpPr>
            <a:spLocks noGrp="1"/>
          </p:cNvSpPr>
          <p:nvPr>
            <p:ph type="ftr" sz="quarter" idx="11"/>
          </p:nvPr>
        </p:nvSpPr>
        <p:spPr/>
        <p:txBody>
          <a:bodyPr/>
          <a:lstStyle/>
          <a:p>
            <a:r>
              <a:rPr lang="en-US"/>
              <a:t>IOM 530: Intro. to Statistical Learning </a:t>
            </a:r>
          </a:p>
        </p:txBody>
      </p:sp>
      <p:sp>
        <p:nvSpPr>
          <p:cNvPr id="7" name="Slide Number Placeholder 6"/>
          <p:cNvSpPr>
            <a:spLocks noGrp="1"/>
          </p:cNvSpPr>
          <p:nvPr>
            <p:ph type="sldNum" sz="quarter" idx="12"/>
          </p:nvPr>
        </p:nvSpPr>
        <p:spPr/>
        <p:txBody>
          <a:bodyPr/>
          <a:lstStyle/>
          <a:p>
            <a:fld id="{E4FFCA10-EE3F-AF4E-9EA4-E5CA2D91A1E4}" type="slidenum">
              <a:rPr lang="en-US" smtClean="0"/>
              <a:t>‹#›</a:t>
            </a:fld>
            <a:endParaRPr lang="en-US"/>
          </a:p>
        </p:txBody>
      </p:sp>
    </p:spTree>
    <p:extLst>
      <p:ext uri="{BB962C8B-B14F-4D97-AF65-F5344CB8AC3E}">
        <p14:creationId xmlns:p14="http://schemas.microsoft.com/office/powerpoint/2010/main" val="37064052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CB3804-19A2-0543-A939-317DBBE4D2B5}" type="datetime1">
              <a:rPr lang="en-US" smtClean="0"/>
              <a:t>10/29/20</a:t>
            </a:fld>
            <a:endParaRPr lang="en-US"/>
          </a:p>
        </p:txBody>
      </p:sp>
      <p:sp>
        <p:nvSpPr>
          <p:cNvPr id="5" name="Footer Placeholder 4"/>
          <p:cNvSpPr>
            <a:spLocks noGrp="1"/>
          </p:cNvSpPr>
          <p:nvPr>
            <p:ph type="ftr" sz="quarter" idx="11"/>
          </p:nvPr>
        </p:nvSpPr>
        <p:spPr/>
        <p:txBody>
          <a:bodyPr/>
          <a:lstStyle/>
          <a:p>
            <a:r>
              <a:rPr lang="en-US"/>
              <a:t>IOM 530: Intro. to Statistical Learning </a:t>
            </a:r>
          </a:p>
        </p:txBody>
      </p:sp>
      <p:sp>
        <p:nvSpPr>
          <p:cNvPr id="6" name="Slide Number Placeholder 5"/>
          <p:cNvSpPr>
            <a:spLocks noGrp="1"/>
          </p:cNvSpPr>
          <p:nvPr>
            <p:ph type="sldNum" sz="quarter" idx="12"/>
          </p:nvPr>
        </p:nvSpPr>
        <p:spPr/>
        <p:txBody>
          <a:bodyPr/>
          <a:lstStyle/>
          <a:p>
            <a:fld id="{E4FFCA10-EE3F-AF4E-9EA4-E5CA2D91A1E4}" type="slidenum">
              <a:rPr lang="en-US" smtClean="0"/>
              <a:t>‹#›</a:t>
            </a:fld>
            <a:endParaRPr lang="en-US"/>
          </a:p>
        </p:txBody>
      </p:sp>
    </p:spTree>
    <p:extLst>
      <p:ext uri="{BB962C8B-B14F-4D97-AF65-F5344CB8AC3E}">
        <p14:creationId xmlns:p14="http://schemas.microsoft.com/office/powerpoint/2010/main" val="16040991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2F6F72-F781-5647-99C9-B1A14BD22BAC}" type="datetime1">
              <a:rPr lang="en-US" smtClean="0"/>
              <a:t>10/29/20</a:t>
            </a:fld>
            <a:endParaRPr lang="en-US"/>
          </a:p>
        </p:txBody>
      </p:sp>
      <p:sp>
        <p:nvSpPr>
          <p:cNvPr id="5" name="Footer Placeholder 4"/>
          <p:cNvSpPr>
            <a:spLocks noGrp="1"/>
          </p:cNvSpPr>
          <p:nvPr>
            <p:ph type="ftr" sz="quarter" idx="11"/>
          </p:nvPr>
        </p:nvSpPr>
        <p:spPr/>
        <p:txBody>
          <a:bodyPr/>
          <a:lstStyle/>
          <a:p>
            <a:r>
              <a:rPr lang="en-US"/>
              <a:t>IOM 530: Intro. to Statistical Learning </a:t>
            </a:r>
          </a:p>
        </p:txBody>
      </p:sp>
      <p:sp>
        <p:nvSpPr>
          <p:cNvPr id="6" name="Slide Number Placeholder 5"/>
          <p:cNvSpPr>
            <a:spLocks noGrp="1"/>
          </p:cNvSpPr>
          <p:nvPr>
            <p:ph type="sldNum" sz="quarter" idx="12"/>
          </p:nvPr>
        </p:nvSpPr>
        <p:spPr/>
        <p:txBody>
          <a:bodyPr/>
          <a:lstStyle/>
          <a:p>
            <a:fld id="{E4FFCA10-EE3F-AF4E-9EA4-E5CA2D91A1E4}" type="slidenum">
              <a:rPr lang="en-US" smtClean="0"/>
              <a:t>‹#›</a:t>
            </a:fld>
            <a:endParaRPr lang="en-US"/>
          </a:p>
        </p:txBody>
      </p:sp>
    </p:spTree>
    <p:extLst>
      <p:ext uri="{BB962C8B-B14F-4D97-AF65-F5344CB8AC3E}">
        <p14:creationId xmlns:p14="http://schemas.microsoft.com/office/powerpoint/2010/main" val="136475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00100" y="1536700"/>
            <a:ext cx="3989388"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41888" y="1536700"/>
            <a:ext cx="3989387"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8C7A12CA-3EF0-44CE-92D5-513D06DE291D}" type="slidenum">
              <a:rPr lang="en-US"/>
              <a:pPr>
                <a:defRPr/>
              </a:pPr>
              <a:t>‹#›</a:t>
            </a:fld>
            <a:endParaRPr lang="en-US">
              <a:solidFill>
                <a:schemeClr val="bg2"/>
              </a:solidFill>
            </a:endParaRPr>
          </a:p>
        </p:txBody>
      </p:sp>
    </p:spTree>
    <p:extLst>
      <p:ext uri="{BB962C8B-B14F-4D97-AF65-F5344CB8AC3E}">
        <p14:creationId xmlns:p14="http://schemas.microsoft.com/office/powerpoint/2010/main" val="2664374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739AD4BB-EC7F-4D5E-B184-89330C80547D}" type="slidenum">
              <a:rPr lang="en-US"/>
              <a:pPr>
                <a:defRPr/>
              </a:pPr>
              <a:t>‹#›</a:t>
            </a:fld>
            <a:endParaRPr lang="en-US">
              <a:solidFill>
                <a:schemeClr val="bg2"/>
              </a:solidFill>
            </a:endParaRPr>
          </a:p>
        </p:txBody>
      </p:sp>
    </p:spTree>
    <p:extLst>
      <p:ext uri="{BB962C8B-B14F-4D97-AF65-F5344CB8AC3E}">
        <p14:creationId xmlns:p14="http://schemas.microsoft.com/office/powerpoint/2010/main" val="88799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874EA89C-6B81-4D85-9345-C1EDAB18D1DD}" type="slidenum">
              <a:rPr lang="en-US"/>
              <a:pPr>
                <a:defRPr/>
              </a:pPr>
              <a:t>‹#›</a:t>
            </a:fld>
            <a:endParaRPr lang="en-US">
              <a:solidFill>
                <a:schemeClr val="bg2"/>
              </a:solidFill>
            </a:endParaRPr>
          </a:p>
        </p:txBody>
      </p:sp>
    </p:spTree>
    <p:extLst>
      <p:ext uri="{BB962C8B-B14F-4D97-AF65-F5344CB8AC3E}">
        <p14:creationId xmlns:p14="http://schemas.microsoft.com/office/powerpoint/2010/main" val="333140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0F8D7B88-9704-4760-981A-DC0D62026735}" type="slidenum">
              <a:rPr lang="en-US"/>
              <a:pPr>
                <a:defRPr/>
              </a:pPr>
              <a:t>‹#›</a:t>
            </a:fld>
            <a:endParaRPr lang="en-US">
              <a:solidFill>
                <a:schemeClr val="bg2"/>
              </a:solidFill>
            </a:endParaRPr>
          </a:p>
        </p:txBody>
      </p:sp>
    </p:spTree>
    <p:extLst>
      <p:ext uri="{BB962C8B-B14F-4D97-AF65-F5344CB8AC3E}">
        <p14:creationId xmlns:p14="http://schemas.microsoft.com/office/powerpoint/2010/main" val="4139951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79FE1AB4-8D89-434D-85CC-B0C79482085A}" type="slidenum">
              <a:rPr lang="en-US"/>
              <a:pPr>
                <a:defRPr/>
              </a:pPr>
              <a:t>‹#›</a:t>
            </a:fld>
            <a:endParaRPr lang="en-US">
              <a:solidFill>
                <a:schemeClr val="bg2"/>
              </a:solidFill>
            </a:endParaRPr>
          </a:p>
        </p:txBody>
      </p:sp>
    </p:spTree>
    <p:extLst>
      <p:ext uri="{BB962C8B-B14F-4D97-AF65-F5344CB8AC3E}">
        <p14:creationId xmlns:p14="http://schemas.microsoft.com/office/powerpoint/2010/main" val="2204592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7F3EAC1C-DBCE-4FAE-AC77-0F381F3501CF}" type="slidenum">
              <a:rPr lang="en-US"/>
              <a:pPr>
                <a:defRPr/>
              </a:pPr>
              <a:t>‹#›</a:t>
            </a:fld>
            <a:endParaRPr lang="en-US">
              <a:solidFill>
                <a:schemeClr val="bg2"/>
              </a:solidFill>
            </a:endParaRPr>
          </a:p>
        </p:txBody>
      </p:sp>
    </p:spTree>
    <p:extLst>
      <p:ext uri="{BB962C8B-B14F-4D97-AF65-F5344CB8AC3E}">
        <p14:creationId xmlns:p14="http://schemas.microsoft.com/office/powerpoint/2010/main" val="192116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custDataLst>
              <p:tags r:id="rId13"/>
            </p:custDataLst>
          </p:nvPr>
        </p:nvSpPr>
        <p:spPr bwMode="auto">
          <a:xfrm>
            <a:off x="800100" y="1536700"/>
            <a:ext cx="8131175"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3558" name="Line 6"/>
          <p:cNvSpPr>
            <a:spLocks noChangeShapeType="1"/>
          </p:cNvSpPr>
          <p:nvPr>
            <p:custDataLst>
              <p:tags r:id="rId14"/>
            </p:custDataLst>
          </p:nvPr>
        </p:nvSpPr>
        <p:spPr bwMode="auto">
          <a:xfrm>
            <a:off x="381000" y="990372"/>
            <a:ext cx="8382000" cy="0"/>
          </a:xfrm>
          <a:prstGeom prst="line">
            <a:avLst/>
          </a:prstGeom>
          <a:noFill/>
          <a:ln w="57150">
            <a:solidFill>
              <a:srgbClr val="0C2D83"/>
            </a:solidFill>
            <a:round/>
            <a:headEnd/>
            <a:tailEnd/>
          </a:ln>
          <a:effectLst/>
        </p:spPr>
        <p:txBody>
          <a:bodyPr wrap="none" anchor="ctr"/>
          <a:lstStyle/>
          <a:p>
            <a:pPr eaLnBrk="0" hangingPunct="0">
              <a:lnSpc>
                <a:spcPct val="105000"/>
              </a:lnSpc>
              <a:spcBef>
                <a:spcPct val="20000"/>
              </a:spcBef>
              <a:buClr>
                <a:srgbClr val="151C77"/>
              </a:buClr>
              <a:buSzPct val="80000"/>
              <a:buFont typeface="Wingdings" pitchFamily="2" charset="2"/>
              <a:buNone/>
              <a:defRPr/>
            </a:pPr>
            <a:endParaRPr lang="en-US">
              <a:cs typeface="+mn-cs"/>
            </a:endParaRPr>
          </a:p>
        </p:txBody>
      </p:sp>
      <p:sp>
        <p:nvSpPr>
          <p:cNvPr id="6" name="Rectangle 5"/>
          <p:cNvSpPr txBox="1">
            <a:spLocks noChangeArrowheads="1"/>
          </p:cNvSpPr>
          <p:nvPr userDrawn="1">
            <p:custDataLst>
              <p:tags r:id="rId15"/>
            </p:custDataLst>
          </p:nvPr>
        </p:nvSpPr>
        <p:spPr>
          <a:xfrm>
            <a:off x="8458200" y="6553200"/>
            <a:ext cx="685800" cy="203200"/>
          </a:xfrm>
          <a:prstGeom prst="rect">
            <a:avLst/>
          </a:prstGeom>
          <a:ln/>
        </p:spPr>
        <p:txBody>
          <a:bodyPr/>
          <a:lstStyle>
            <a:lvl1pPr>
              <a:defRPr sz="1200" b="0" u="none"/>
            </a:lvl1pPr>
          </a:lstStyle>
          <a:p>
            <a:pPr algn="r">
              <a:defRPr/>
            </a:pPr>
            <a:fld id="{B5FCEF36-23CB-40D5-B03F-3C626FA7EF99}" type="slidenum">
              <a:rPr lang="en-US" smtClean="0">
                <a:solidFill>
                  <a:srgbClr val="000000"/>
                </a:solidFill>
                <a:cs typeface="+mn-cs"/>
              </a:rPr>
              <a:pPr algn="r">
                <a:defRPr/>
              </a:pPr>
              <a:t>‹#›</a:t>
            </a:fld>
            <a:endParaRPr lang="en-US" dirty="0">
              <a:solidFill>
                <a:srgbClr val="000000"/>
              </a:solidFill>
              <a:cs typeface="+mn-cs"/>
            </a:endParaRPr>
          </a:p>
        </p:txBody>
      </p:sp>
      <p:pic>
        <p:nvPicPr>
          <p:cNvPr id="7" name="Picture 11" descr="chrmblue_std small"/>
          <p:cNvPicPr>
            <a:picLocks noChangeAspect="1" noChangeArrowheads="1"/>
          </p:cNvPicPr>
          <p:nvPr userDrawn="1"/>
        </p:nvPicPr>
        <p:blipFill>
          <a:blip r:embed="rId17" cstate="print"/>
          <a:srcRect/>
          <a:stretch>
            <a:fillRect/>
          </a:stretch>
        </p:blipFill>
        <p:spPr bwMode="auto">
          <a:xfrm>
            <a:off x="196850" y="128588"/>
            <a:ext cx="803275" cy="741362"/>
          </a:xfrm>
          <a:prstGeom prst="rect">
            <a:avLst/>
          </a:prstGeom>
          <a:noFill/>
          <a:ln w="9525">
            <a:noFill/>
            <a:miter lim="800000"/>
            <a:headEnd/>
            <a:tailEnd/>
          </a:ln>
        </p:spPr>
      </p:pic>
      <p:pic>
        <p:nvPicPr>
          <p:cNvPr id="8" name="Picture 17" descr="AFIT(good)"/>
          <p:cNvPicPr>
            <a:picLocks noChangeAspect="1" noChangeArrowheads="1"/>
          </p:cNvPicPr>
          <p:nvPr userDrawn="1"/>
        </p:nvPicPr>
        <p:blipFill>
          <a:blip r:embed="rId18"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9" name="Title Placeholder 8"/>
          <p:cNvSpPr>
            <a:spLocks noGrp="1"/>
          </p:cNvSpPr>
          <p:nvPr>
            <p:ph type="title"/>
            <p:custDataLst>
              <p:tags r:id="rId16"/>
            </p:custDataLst>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hf sldNum="0" hdr="0" ftr="0" dt="0"/>
  <p:txStyles>
    <p:titleStyle>
      <a:lvl1pPr algn="r" rtl="0" eaLnBrk="0" fontAlgn="base" hangingPunct="0">
        <a:spcBef>
          <a:spcPct val="0"/>
        </a:spcBef>
        <a:spcAft>
          <a:spcPct val="0"/>
        </a:spcAft>
        <a:defRPr sz="3600" b="1" i="1">
          <a:solidFill>
            <a:srgbClr val="151C77"/>
          </a:solidFill>
          <a:latin typeface="+mj-lt"/>
          <a:ea typeface="+mj-ea"/>
          <a:cs typeface="+mj-cs"/>
        </a:defRPr>
      </a:lvl1pPr>
      <a:lvl2pPr algn="r" rtl="0" eaLnBrk="0" fontAlgn="base" hangingPunct="0">
        <a:spcBef>
          <a:spcPct val="0"/>
        </a:spcBef>
        <a:spcAft>
          <a:spcPct val="0"/>
        </a:spcAft>
        <a:defRPr sz="3600" b="1" i="1">
          <a:solidFill>
            <a:srgbClr val="151C77"/>
          </a:solidFill>
          <a:latin typeface="Arial" charset="0"/>
        </a:defRPr>
      </a:lvl2pPr>
      <a:lvl3pPr algn="r" rtl="0" eaLnBrk="0" fontAlgn="base" hangingPunct="0">
        <a:spcBef>
          <a:spcPct val="0"/>
        </a:spcBef>
        <a:spcAft>
          <a:spcPct val="0"/>
        </a:spcAft>
        <a:defRPr sz="3600" b="1" i="1">
          <a:solidFill>
            <a:srgbClr val="151C77"/>
          </a:solidFill>
          <a:latin typeface="Arial" charset="0"/>
        </a:defRPr>
      </a:lvl3pPr>
      <a:lvl4pPr algn="r" rtl="0" eaLnBrk="0" fontAlgn="base" hangingPunct="0">
        <a:spcBef>
          <a:spcPct val="0"/>
        </a:spcBef>
        <a:spcAft>
          <a:spcPct val="0"/>
        </a:spcAft>
        <a:defRPr sz="3600" b="1" i="1">
          <a:solidFill>
            <a:srgbClr val="151C77"/>
          </a:solidFill>
          <a:latin typeface="Arial" charset="0"/>
        </a:defRPr>
      </a:lvl4pPr>
      <a:lvl5pPr algn="r" rtl="0" eaLnBrk="0" fontAlgn="base" hangingPunct="0">
        <a:spcBef>
          <a:spcPct val="0"/>
        </a:spcBef>
        <a:spcAft>
          <a:spcPct val="0"/>
        </a:spcAft>
        <a:defRPr sz="3600" b="1" i="1">
          <a:solidFill>
            <a:srgbClr val="151C77"/>
          </a:solidFill>
          <a:latin typeface="Arial" charset="0"/>
        </a:defRPr>
      </a:lvl5pPr>
      <a:lvl6pPr marL="457200" algn="r" rtl="0" eaLnBrk="0" fontAlgn="base" hangingPunct="0">
        <a:spcBef>
          <a:spcPct val="0"/>
        </a:spcBef>
        <a:spcAft>
          <a:spcPct val="0"/>
        </a:spcAft>
        <a:defRPr sz="3600" b="1" i="1">
          <a:solidFill>
            <a:srgbClr val="151C77"/>
          </a:solidFill>
          <a:latin typeface="Arial" charset="0"/>
        </a:defRPr>
      </a:lvl6pPr>
      <a:lvl7pPr marL="914400" algn="r" rtl="0" eaLnBrk="0" fontAlgn="base" hangingPunct="0">
        <a:spcBef>
          <a:spcPct val="0"/>
        </a:spcBef>
        <a:spcAft>
          <a:spcPct val="0"/>
        </a:spcAft>
        <a:defRPr sz="3600" b="1" i="1">
          <a:solidFill>
            <a:srgbClr val="151C77"/>
          </a:solidFill>
          <a:latin typeface="Arial" charset="0"/>
        </a:defRPr>
      </a:lvl7pPr>
      <a:lvl8pPr marL="1371600" algn="r" rtl="0" eaLnBrk="0" fontAlgn="base" hangingPunct="0">
        <a:spcBef>
          <a:spcPct val="0"/>
        </a:spcBef>
        <a:spcAft>
          <a:spcPct val="0"/>
        </a:spcAft>
        <a:defRPr sz="3600" b="1" i="1">
          <a:solidFill>
            <a:srgbClr val="151C77"/>
          </a:solidFill>
          <a:latin typeface="Arial" charset="0"/>
        </a:defRPr>
      </a:lvl8pPr>
      <a:lvl9pPr marL="1828800" algn="r" rtl="0" eaLnBrk="0" fontAlgn="base" hangingPunct="0">
        <a:spcBef>
          <a:spcPct val="0"/>
        </a:spcBef>
        <a:spcAft>
          <a:spcPct val="0"/>
        </a:spcAft>
        <a:defRPr sz="3600" b="1" i="1">
          <a:solidFill>
            <a:srgbClr val="151C77"/>
          </a:solidFill>
          <a:latin typeface="Arial" charset="0"/>
        </a:defRPr>
      </a:lvl9pPr>
    </p:titleStyle>
    <p:bodyStyle>
      <a:lvl1pPr marL="285750" indent="-285750"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151C77"/>
        </a:buClr>
        <a:buSzPct val="80000"/>
        <a:buFont typeface="Wingdings" pitchFamily="2" charset="2"/>
        <a:buChar char="n"/>
        <a:defRPr sz="2000" b="1">
          <a:solidFill>
            <a:schemeClr val="tx1"/>
          </a:solidFill>
          <a:latin typeface="+mn-lt"/>
        </a:defRPr>
      </a:lvl2pPr>
      <a:lvl3pPr marL="1027113" indent="-223838" algn="l" rtl="0" eaLnBrk="0" fontAlgn="base" hangingPunct="0">
        <a:spcBef>
          <a:spcPct val="20000"/>
        </a:spcBef>
        <a:spcAft>
          <a:spcPct val="0"/>
        </a:spcAft>
        <a:buClr>
          <a:srgbClr val="151C77"/>
        </a:buClr>
        <a:buSzPct val="80000"/>
        <a:buFont typeface="Wingdings" pitchFamily="2" charset="2"/>
        <a:buChar char="n"/>
        <a:defRPr sz="16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939" name="Rectangle 3"/>
          <p:cNvSpPr>
            <a:spLocks noGrp="1" noChangeArrowheads="1"/>
          </p:cNvSpPr>
          <p:nvPr>
            <p:ph type="dt" sz="half" idx="2"/>
          </p:nvPr>
        </p:nvSpPr>
        <p:spPr bwMode="auto">
          <a:xfrm>
            <a:off x="7381875" y="6654800"/>
            <a:ext cx="1076325" cy="203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b="0" u="none">
                <a:solidFill>
                  <a:srgbClr val="000000"/>
                </a:solidFill>
                <a:latin typeface="Tahoma" pitchFamily="34" charset="0"/>
                <a:cs typeface="+mn-cs"/>
              </a:defRPr>
            </a:lvl1pPr>
          </a:lstStyle>
          <a:p>
            <a:pPr>
              <a:defRPr/>
            </a:pPr>
            <a:endParaRPr lang="en-US"/>
          </a:p>
        </p:txBody>
      </p:sp>
      <p:sp>
        <p:nvSpPr>
          <p:cNvPr id="39940" name="Rectangle 4"/>
          <p:cNvSpPr>
            <a:spLocks noGrp="1" noChangeArrowheads="1"/>
          </p:cNvSpPr>
          <p:nvPr>
            <p:ph type="ftr" sz="quarter" idx="3"/>
          </p:nvPr>
        </p:nvSpPr>
        <p:spPr bwMode="auto">
          <a:xfrm>
            <a:off x="3124200" y="6502400"/>
            <a:ext cx="2895600" cy="355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b="0" u="none">
                <a:solidFill>
                  <a:srgbClr val="000000"/>
                </a:solidFill>
                <a:latin typeface="Tahoma" pitchFamily="34" charset="0"/>
                <a:cs typeface="+mn-cs"/>
              </a:defRPr>
            </a:lvl1pPr>
          </a:lstStyle>
          <a:p>
            <a:pPr>
              <a:defRPr/>
            </a:pPr>
            <a:endParaRPr lang="en-US"/>
          </a:p>
        </p:txBody>
      </p:sp>
      <p:sp>
        <p:nvSpPr>
          <p:cNvPr id="39941" name="Rectangle 5"/>
          <p:cNvSpPr>
            <a:spLocks noGrp="1" noChangeArrowheads="1"/>
          </p:cNvSpPr>
          <p:nvPr>
            <p:ph type="sldNum" sz="quarter" idx="4"/>
          </p:nvPr>
        </p:nvSpPr>
        <p:spPr bwMode="auto">
          <a:xfrm>
            <a:off x="8458200" y="6477000"/>
            <a:ext cx="685800" cy="203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000" b="0" u="none">
                <a:solidFill>
                  <a:srgbClr val="000000"/>
                </a:solidFill>
                <a:latin typeface="Tahoma" pitchFamily="34" charset="0"/>
                <a:cs typeface="+mn-cs"/>
              </a:defRPr>
            </a:lvl1pPr>
          </a:lstStyle>
          <a:p>
            <a:pPr>
              <a:defRPr/>
            </a:pPr>
            <a:fld id="{837BE3FF-7030-467D-B6BF-3D4ECB6BEE27}" type="slidenum">
              <a:rPr lang="en-US"/>
              <a:pPr>
                <a:defRPr/>
              </a:pPr>
              <a:t>‹#›</a:t>
            </a:fld>
            <a:endParaRPr lang="en-US"/>
          </a:p>
        </p:txBody>
      </p:sp>
      <p:sp>
        <p:nvSpPr>
          <p:cNvPr id="39942" name="Rectangle 6"/>
          <p:cNvSpPr>
            <a:spLocks noGrp="1" noChangeArrowheads="1"/>
          </p:cNvSpPr>
          <p:nvPr>
            <p:ph type="title"/>
          </p:nvPr>
        </p:nvSpPr>
        <p:spPr bwMode="auto">
          <a:xfrm>
            <a:off x="1150938" y="-3175"/>
            <a:ext cx="6545262" cy="931863"/>
          </a:xfrm>
          <a:prstGeom prst="rect">
            <a:avLst/>
          </a:prstGeom>
          <a:noFill/>
          <a:ln w="9525">
            <a:noFill/>
            <a:miter lim="800000"/>
            <a:headEnd/>
            <a:tailEnd/>
          </a:ln>
          <a:effectLst>
            <a:outerShdw dist="17961" dir="2700000" algn="ctr" rotWithShape="0">
              <a:schemeClr val="bg2"/>
            </a:outerShdw>
          </a:effectLst>
        </p:spPr>
        <p:txBody>
          <a:bodyPr vert="horz" wrap="square" lIns="91440" tIns="45720" rIns="91440" bIns="45720" numCol="1" anchor="ctr" anchorCtr="0" compatLnSpc="1">
            <a:prstTxWarp prst="textNoShape">
              <a:avLst/>
            </a:prstTxWarp>
          </a:bodyPr>
          <a:lstStyle/>
          <a:p>
            <a:pPr lvl="0"/>
            <a:endParaRPr lang="en-US"/>
          </a:p>
        </p:txBody>
      </p:sp>
      <p:grpSp>
        <p:nvGrpSpPr>
          <p:cNvPr id="2054" name="Group 139"/>
          <p:cNvGrpSpPr>
            <a:grpSpLocks/>
          </p:cNvGrpSpPr>
          <p:nvPr userDrawn="1"/>
        </p:nvGrpSpPr>
        <p:grpSpPr bwMode="auto">
          <a:xfrm>
            <a:off x="0" y="1008063"/>
            <a:ext cx="9144000" cy="228600"/>
            <a:chOff x="0" y="599"/>
            <a:chExt cx="5760" cy="144"/>
          </a:xfrm>
        </p:grpSpPr>
        <p:sp>
          <p:nvSpPr>
            <p:cNvPr id="40076" name="Rectangle 140"/>
            <p:cNvSpPr>
              <a:spLocks noChangeArrowheads="1"/>
            </p:cNvSpPr>
            <p:nvPr userDrawn="1"/>
          </p:nvSpPr>
          <p:spPr bwMode="auto">
            <a:xfrm>
              <a:off x="0" y="599"/>
              <a:ext cx="5760" cy="48"/>
            </a:xfrm>
            <a:prstGeom prst="rect">
              <a:avLst/>
            </a:prstGeom>
            <a:solidFill>
              <a:srgbClr val="FF0000"/>
            </a:solidFill>
            <a:ln w="6350">
              <a:noFill/>
              <a:miter lim="800000"/>
              <a:headEnd/>
              <a:tailEnd/>
            </a:ln>
            <a:effectLst/>
          </p:spPr>
          <p:txBody>
            <a:bodyPr tIns="137160" bIns="137160" anchor="ctr">
              <a:spAutoFit/>
            </a:bodyPr>
            <a:lstStyle/>
            <a:p>
              <a:pPr>
                <a:spcBef>
                  <a:spcPct val="50000"/>
                </a:spcBef>
                <a:defRPr/>
              </a:pPr>
              <a:endParaRPr lang="en-US" sz="1000" b="0" u="none">
                <a:solidFill>
                  <a:srgbClr val="000000"/>
                </a:solidFill>
                <a:cs typeface="+mn-cs"/>
              </a:endParaRPr>
            </a:p>
          </p:txBody>
        </p:sp>
        <p:sp>
          <p:nvSpPr>
            <p:cNvPr id="40077" name="Rectangle 141"/>
            <p:cNvSpPr>
              <a:spLocks noChangeArrowheads="1"/>
            </p:cNvSpPr>
            <p:nvPr userDrawn="1"/>
          </p:nvSpPr>
          <p:spPr bwMode="auto">
            <a:xfrm>
              <a:off x="0" y="695"/>
              <a:ext cx="5760" cy="48"/>
            </a:xfrm>
            <a:prstGeom prst="rect">
              <a:avLst/>
            </a:prstGeom>
            <a:solidFill>
              <a:schemeClr val="accent2"/>
            </a:solidFill>
            <a:ln w="6350">
              <a:solidFill>
                <a:schemeClr val="accent2"/>
              </a:solidFill>
              <a:miter lim="800000"/>
              <a:headEnd/>
              <a:tailEnd/>
            </a:ln>
            <a:effectLst/>
          </p:spPr>
          <p:txBody>
            <a:bodyPr tIns="137160" bIns="137160" anchor="ctr">
              <a:spAutoFit/>
            </a:bodyPr>
            <a:lstStyle/>
            <a:p>
              <a:pPr>
                <a:spcBef>
                  <a:spcPct val="50000"/>
                </a:spcBef>
                <a:defRPr/>
              </a:pPr>
              <a:endParaRPr lang="en-US" sz="1000" b="0" u="none">
                <a:solidFill>
                  <a:srgbClr val="000000"/>
                </a:solidFill>
                <a:cs typeface="+mn-cs"/>
              </a:endParaRPr>
            </a:p>
          </p:txBody>
        </p:sp>
      </p:grpSp>
      <p:pic>
        <p:nvPicPr>
          <p:cNvPr id="2055" name="Picture 147" descr="Netwarcom Silver Stars Large"/>
          <p:cNvPicPr>
            <a:picLocks noChangeAspect="1" noChangeArrowheads="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979488"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defRPr>
      </a:lvl2pPr>
      <a:lvl3pPr algn="ctr" rtl="0" eaLnBrk="0" fontAlgn="base" hangingPunct="0">
        <a:spcBef>
          <a:spcPct val="0"/>
        </a:spcBef>
        <a:spcAft>
          <a:spcPct val="0"/>
        </a:spcAft>
        <a:defRPr sz="4000">
          <a:solidFill>
            <a:schemeClr val="tx2"/>
          </a:solidFill>
          <a:latin typeface="Arial" charset="0"/>
        </a:defRPr>
      </a:lvl3pPr>
      <a:lvl4pPr algn="ctr" rtl="0" eaLnBrk="0" fontAlgn="base" hangingPunct="0">
        <a:spcBef>
          <a:spcPct val="0"/>
        </a:spcBef>
        <a:spcAft>
          <a:spcPct val="0"/>
        </a:spcAft>
        <a:defRPr sz="4000">
          <a:solidFill>
            <a:schemeClr val="tx2"/>
          </a:solidFill>
          <a:latin typeface="Arial" charset="0"/>
        </a:defRPr>
      </a:lvl4pPr>
      <a:lvl5pPr algn="ctr" rtl="0" eaLnBrk="0" fontAlgn="base" hangingPunct="0">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defRPr sz="1400">
          <a:solidFill>
            <a:schemeClr val="tx1"/>
          </a:solidFill>
          <a:latin typeface="+mn-lt"/>
        </a:defRPr>
      </a:lvl2pPr>
      <a:lvl3pPr marL="1143000" indent="-228600" algn="l" rtl="0" eaLnBrk="0" fontAlgn="base" hangingPunct="0">
        <a:spcBef>
          <a:spcPct val="20000"/>
        </a:spcBef>
        <a:spcAft>
          <a:spcPct val="0"/>
        </a:spcAft>
        <a:buChar char="•"/>
        <a:defRPr sz="1200">
          <a:solidFill>
            <a:schemeClr val="tx1"/>
          </a:solidFill>
          <a:latin typeface="+mn-lt"/>
        </a:defRPr>
      </a:lvl3pPr>
      <a:lvl4pPr marL="1600200" indent="-228600" algn="l" rtl="0" eaLnBrk="0" fontAlgn="base" hangingPunct="0">
        <a:spcBef>
          <a:spcPct val="20000"/>
        </a:spcBef>
        <a:spcAft>
          <a:spcPct val="0"/>
        </a:spcAft>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54FB7E5-E5E8-454F-9FF1-E74A3ED31BF0}" type="datetime1">
              <a:rPr lang="en-US" smtClean="0"/>
              <a:t>10/29/20</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a:t>IOM 530: Intro. to Statistical Learning </a:t>
            </a:r>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E4FFCA10-EE3F-AF4E-9EA4-E5CA2D91A1E4}" type="slidenum">
              <a:rPr lang="en-US" smtClean="0"/>
              <a:t>‹#›</a:t>
            </a:fld>
            <a:endParaRPr lang="en-US"/>
          </a:p>
        </p:txBody>
      </p:sp>
    </p:spTree>
    <p:extLst>
      <p:ext uri="{BB962C8B-B14F-4D97-AF65-F5344CB8AC3E}">
        <p14:creationId xmlns:p14="http://schemas.microsoft.com/office/powerpoint/2010/main" val="2392580448"/>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www.alsharif.info/iom530" TargetMode="External"/><Relationship Id="rId2" Type="http://schemas.openxmlformats.org/officeDocument/2006/relationships/image" Target="../media/image15.tiff"/><Relationship Id="rId1" Type="http://schemas.openxmlformats.org/officeDocument/2006/relationships/slideLayout" Target="../slideLayouts/slideLayout25.xml"/><Relationship Id="rId4" Type="http://schemas.openxmlformats.org/officeDocument/2006/relationships/hyperlink" Target="https://www.r-bloggers.com/2019/10/evaluating-model-performance-by-building-cross-validation-from-scratch/"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7.png"/><Relationship Id="rId1" Type="http://schemas.openxmlformats.org/officeDocument/2006/relationships/slideLayout" Target="../slideLayouts/slideLayout25.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emf"/><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 Id="rId5" Type="http://schemas.openxmlformats.org/officeDocument/2006/relationships/image" Target="../media/image23.emf"/><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www.alsharif.info/iom530" TargetMode="External"/><Relationship Id="rId1" Type="http://schemas.openxmlformats.org/officeDocument/2006/relationships/slideLayout" Target="../slideLayouts/slideLayout25.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3" Type="http://schemas.openxmlformats.org/officeDocument/2006/relationships/hyperlink" Target="https://stats.stackexchange.com/questions/410118/cross-validation-vs-train-validation-test/410206" TargetMode="External"/><Relationship Id="rId7" Type="http://schemas.openxmlformats.org/officeDocument/2006/relationships/image" Target="../media/image9.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https://miro.medium.com/max/2450/0*_SlT83bLTYGhwjR4.jpeg" TargetMode="External"/><Relationship Id="rId5" Type="http://schemas.openxmlformats.org/officeDocument/2006/relationships/image" Target="../media/image8.jpeg"/><Relationship Id="rId4" Type="http://schemas.openxmlformats.org/officeDocument/2006/relationships/hyperlink" Target="https://towardsdatascience.com/data-science-simplified-part-12-resampling-methods-e029db77fa9c"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subTitle" idx="1"/>
            <p:custDataLst>
              <p:tags r:id="rId1"/>
            </p:custDataLst>
          </p:nvPr>
        </p:nvSpPr>
        <p:spPr>
          <a:xfrm>
            <a:off x="1066800" y="2667000"/>
            <a:ext cx="7620000" cy="3352800"/>
          </a:xfrm>
        </p:spPr>
        <p:txBody>
          <a:bodyPr/>
          <a:lstStyle/>
          <a:p>
            <a:pPr>
              <a:lnSpc>
                <a:spcPct val="90000"/>
              </a:lnSpc>
            </a:pPr>
            <a:endParaRPr lang="en-US" sz="3200" dirty="0"/>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000" dirty="0"/>
          </a:p>
          <a:p>
            <a:pPr>
              <a:lnSpc>
                <a:spcPct val="90000"/>
              </a:lnSpc>
            </a:pPr>
            <a:endParaRPr lang="en-US" sz="2400" dirty="0"/>
          </a:p>
          <a:p>
            <a:pPr>
              <a:lnSpc>
                <a:spcPct val="90000"/>
              </a:lnSpc>
            </a:pPr>
            <a:endParaRPr lang="en-US" sz="2400" dirty="0"/>
          </a:p>
        </p:txBody>
      </p:sp>
      <p:sp>
        <p:nvSpPr>
          <p:cNvPr id="5" name="Rectangle 3"/>
          <p:cNvSpPr txBox="1">
            <a:spLocks noChangeArrowheads="1"/>
          </p:cNvSpPr>
          <p:nvPr>
            <p:custDataLst>
              <p:tags r:id="rId2"/>
            </p:custDataLst>
          </p:nvPr>
        </p:nvSpPr>
        <p:spPr bwMode="auto">
          <a:xfrm>
            <a:off x="3651250" y="4105275"/>
            <a:ext cx="5143500" cy="1600200"/>
          </a:xfrm>
          <a:prstGeom prst="rect">
            <a:avLst/>
          </a:prstGeom>
          <a:noFill/>
          <a:ln w="9525">
            <a:noFill/>
            <a:miter lim="800000"/>
            <a:headEnd/>
            <a:tailEnd/>
          </a:ln>
        </p:spPr>
        <p:txBody>
          <a:bodyPr anchor="ctr"/>
          <a:lstStyle/>
          <a:p>
            <a:pPr algn="r" eaLnBrk="0" hangingPunct="0">
              <a:defRPr/>
            </a:pPr>
            <a:r>
              <a:rPr lang="en-US" b="0" u="none" kern="0" dirty="0">
                <a:solidFill>
                  <a:srgbClr val="000000"/>
                </a:solidFill>
                <a:latin typeface="Arial"/>
                <a:ea typeface="+mj-ea"/>
                <a:cs typeface="+mj-cs"/>
              </a:rPr>
              <a:t>Neural Network Resampling</a:t>
            </a:r>
          </a:p>
          <a:p>
            <a:pPr algn="r" eaLnBrk="0" hangingPunct="0">
              <a:defRPr/>
            </a:pPr>
            <a:endParaRPr lang="en-US" sz="2800" b="0" u="none" kern="0" dirty="0">
              <a:solidFill>
                <a:srgbClr val="000000"/>
              </a:solidFill>
              <a:latin typeface="Arial"/>
            </a:endParaRPr>
          </a:p>
          <a:p>
            <a:pPr algn="r" eaLnBrk="0" hangingPunct="0">
              <a:defRPr/>
            </a:pPr>
            <a:r>
              <a:rPr lang="en-US" sz="1600" b="0" u="none" kern="0" dirty="0">
                <a:solidFill>
                  <a:srgbClr val="000000"/>
                </a:solidFill>
                <a:latin typeface="Arial"/>
              </a:rPr>
              <a:t>Dr. Torrey Wagner</a:t>
            </a:r>
          </a:p>
          <a:p>
            <a:pPr algn="r" eaLnBrk="0" hangingPunct="0">
              <a:defRPr/>
            </a:pPr>
            <a:endParaRPr lang="en-US" b="0" u="none" kern="0" dirty="0">
              <a:solidFill>
                <a:srgbClr val="000000"/>
              </a:solidFill>
              <a:latin typeface="Arial"/>
              <a:ea typeface="+mj-ea"/>
              <a:cs typeface="+mj-cs"/>
            </a:endParaRPr>
          </a:p>
        </p:txBody>
      </p:sp>
      <p:sp>
        <p:nvSpPr>
          <p:cNvPr id="6" name="Rectangle 2"/>
          <p:cNvSpPr>
            <a:spLocks noGrp="1" noChangeArrowheads="1"/>
          </p:cNvSpPr>
          <p:nvPr>
            <p:ph type="ctrTitle"/>
            <p:custDataLst>
              <p:tags r:id="rId3"/>
            </p:custDataLst>
          </p:nvPr>
        </p:nvSpPr>
        <p:spPr>
          <a:xfrm>
            <a:off x="3299381" y="1752600"/>
            <a:ext cx="5495369" cy="14700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en-US" sz="2800" dirty="0"/>
              <a:t>Machine Learning</a:t>
            </a:r>
            <a:br>
              <a:rPr lang="en-US" sz="2800" dirty="0"/>
            </a:br>
            <a:r>
              <a:rPr lang="en-US" sz="2800" dirty="0"/>
              <a:t>DASC 522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r>
              <a:rPr lang="en-US" dirty="0">
                <a:solidFill>
                  <a:schemeClr val="bg1">
                    <a:lumMod val="50000"/>
                  </a:schemeClr>
                </a:solidFill>
              </a:rPr>
              <a:t>Train-Validate Datasets</a:t>
            </a:r>
          </a:p>
          <a:p>
            <a:r>
              <a:rPr lang="en-US" dirty="0"/>
              <a:t>Leave-One-Out Cross Validation</a:t>
            </a:r>
          </a:p>
          <a:p>
            <a:r>
              <a:rPr lang="en-US" dirty="0">
                <a:solidFill>
                  <a:schemeClr val="bg1">
                    <a:lumMod val="50000"/>
                  </a:schemeClr>
                </a:solidFill>
              </a:rPr>
              <a:t>K-fold Cross Validation</a:t>
            </a:r>
          </a:p>
          <a:p>
            <a:r>
              <a:rPr lang="en-US" dirty="0">
                <a:solidFill>
                  <a:schemeClr val="bg1">
                    <a:lumMod val="50000"/>
                  </a:schemeClr>
                </a:solidFill>
              </a:rPr>
              <a:t>Cross Validation Examples</a:t>
            </a:r>
          </a:p>
          <a:p>
            <a:r>
              <a:rPr lang="en-US" dirty="0">
                <a:solidFill>
                  <a:schemeClr val="bg1">
                    <a:lumMod val="50000"/>
                  </a:schemeClr>
                </a:solidFill>
              </a:rPr>
              <a:t>Python Demonstration</a:t>
            </a:r>
          </a:p>
          <a:p>
            <a:pPr>
              <a:buFont typeface="Wingdings" charset="2"/>
              <a:buChar char="Ø"/>
            </a:pPr>
            <a:endParaRPr lang="en-US" dirty="0"/>
          </a:p>
          <a:p>
            <a:endParaRPr lang="en-US" dirty="0"/>
          </a:p>
        </p:txBody>
      </p:sp>
    </p:spTree>
    <p:extLst>
      <p:ext uri="{BB962C8B-B14F-4D97-AF65-F5344CB8AC3E}">
        <p14:creationId xmlns:p14="http://schemas.microsoft.com/office/powerpoint/2010/main" val="2627029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5.1.2 Leave-One-Out Cross Validation (LOOCV)</a:t>
            </a:r>
          </a:p>
        </p:txBody>
      </p:sp>
      <p:sp>
        <p:nvSpPr>
          <p:cNvPr id="3" name="Content Placeholder 2"/>
          <p:cNvSpPr>
            <a:spLocks noGrp="1"/>
          </p:cNvSpPr>
          <p:nvPr>
            <p:ph idx="1"/>
          </p:nvPr>
        </p:nvSpPr>
        <p:spPr>
          <a:xfrm>
            <a:off x="457200" y="1600200"/>
            <a:ext cx="4348480" cy="5085080"/>
          </a:xfrm>
        </p:spPr>
        <p:txBody>
          <a:bodyPr>
            <a:normAutofit/>
          </a:bodyPr>
          <a:lstStyle/>
          <a:p>
            <a:r>
              <a:rPr lang="en-US" sz="1800" dirty="0"/>
              <a:t>This method is similar to the Validation Set Approach, but it tries to address the latter’s disadvantages </a:t>
            </a:r>
          </a:p>
          <a:p>
            <a:r>
              <a:rPr lang="en-US" sz="1800" dirty="0"/>
              <a:t>For each </a:t>
            </a:r>
            <a:r>
              <a:rPr lang="en-US" sz="1800"/>
              <a:t>suggested model, </a:t>
            </a:r>
            <a:r>
              <a:rPr lang="en-US" sz="1800" dirty="0"/>
              <a:t>do: </a:t>
            </a:r>
          </a:p>
          <a:p>
            <a:pPr lvl="1"/>
            <a:r>
              <a:rPr lang="en-US" sz="1400" dirty="0"/>
              <a:t>Split the data set of size n into </a:t>
            </a:r>
          </a:p>
          <a:p>
            <a:pPr lvl="2"/>
            <a:r>
              <a:rPr lang="en-US" sz="1600" dirty="0"/>
              <a:t>Training data set (blue) size: n -1 </a:t>
            </a:r>
          </a:p>
          <a:p>
            <a:pPr lvl="2"/>
            <a:r>
              <a:rPr lang="en-US" sz="1600" dirty="0"/>
              <a:t>Validation data set (beige) size: 1</a:t>
            </a:r>
          </a:p>
          <a:p>
            <a:pPr lvl="1"/>
            <a:r>
              <a:rPr lang="en-US" sz="1400" dirty="0"/>
              <a:t>Fit the model using the training data</a:t>
            </a:r>
          </a:p>
          <a:p>
            <a:pPr lvl="1"/>
            <a:r>
              <a:rPr lang="en-US" sz="1400" dirty="0"/>
              <a:t>Validate model using the validation data, and compute the corresponding MSE </a:t>
            </a:r>
          </a:p>
          <a:p>
            <a:pPr lvl="1"/>
            <a:r>
              <a:rPr lang="en-US" sz="1400" dirty="0"/>
              <a:t>Repeat this process n times</a:t>
            </a:r>
          </a:p>
          <a:p>
            <a:pPr lvl="1"/>
            <a:r>
              <a:rPr lang="en-US" sz="1400" dirty="0"/>
              <a:t>The MSE for the model is computed as follows:</a:t>
            </a:r>
          </a:p>
          <a:p>
            <a:endParaRPr lang="en-US" sz="1800" dirty="0"/>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pic>
        <p:nvPicPr>
          <p:cNvPr id="6" name="Picture 5" descr="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760" y="2347277"/>
            <a:ext cx="4846320" cy="2824480"/>
          </a:xfrm>
          <a:prstGeom prst="rect">
            <a:avLst/>
          </a:prstGeom>
        </p:spPr>
      </p:pic>
      <p:pic>
        <p:nvPicPr>
          <p:cNvPr id="7" name="Picture 6"/>
          <p:cNvPicPr>
            <a:picLocks noChangeAspect="1"/>
          </p:cNvPicPr>
          <p:nvPr/>
        </p:nvPicPr>
        <p:blipFill>
          <a:blip r:embed="rId3"/>
          <a:stretch>
            <a:fillRect/>
          </a:stretch>
        </p:blipFill>
        <p:spPr>
          <a:xfrm>
            <a:off x="1620520" y="5328919"/>
            <a:ext cx="2199640" cy="758497"/>
          </a:xfrm>
          <a:prstGeom prst="rect">
            <a:avLst/>
          </a:prstGeom>
        </p:spPr>
      </p:pic>
      <p:sp>
        <p:nvSpPr>
          <p:cNvPr id="8" name="TextBox 7">
            <a:extLst>
              <a:ext uri="{FF2B5EF4-FFF2-40B4-BE49-F238E27FC236}">
                <a16:creationId xmlns:a16="http://schemas.microsoft.com/office/drawing/2014/main" id="{290C7DA3-4E5E-D549-97A2-1096B0E3D8FC}"/>
              </a:ext>
            </a:extLst>
          </p:cNvPr>
          <p:cNvSpPr txBox="1"/>
          <p:nvPr/>
        </p:nvSpPr>
        <p:spPr>
          <a:xfrm>
            <a:off x="175365" y="6475956"/>
            <a:ext cx="307763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spTree>
    <p:extLst>
      <p:ext uri="{BB962C8B-B14F-4D97-AF65-F5344CB8AC3E}">
        <p14:creationId xmlns:p14="http://schemas.microsoft.com/office/powerpoint/2010/main" val="2788905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03934D-5793-AD42-BF0A-76EF74D299F7}"/>
              </a:ext>
            </a:extLst>
          </p:cNvPr>
          <p:cNvPicPr>
            <a:picLocks noChangeAspect="1"/>
          </p:cNvPicPr>
          <p:nvPr/>
        </p:nvPicPr>
        <p:blipFill>
          <a:blip r:embed="rId2"/>
          <a:stretch>
            <a:fillRect/>
          </a:stretch>
        </p:blipFill>
        <p:spPr>
          <a:xfrm>
            <a:off x="5293827" y="2696547"/>
            <a:ext cx="3748572" cy="2918439"/>
          </a:xfrm>
          <a:prstGeom prst="rect">
            <a:avLst/>
          </a:prstGeom>
        </p:spPr>
      </p:pic>
      <p:sp>
        <p:nvSpPr>
          <p:cNvPr id="2" name="Title 1"/>
          <p:cNvSpPr>
            <a:spLocks noGrp="1"/>
          </p:cNvSpPr>
          <p:nvPr>
            <p:ph type="title"/>
          </p:nvPr>
        </p:nvSpPr>
        <p:spPr/>
        <p:txBody>
          <a:bodyPr>
            <a:normAutofit fontScale="90000"/>
          </a:bodyPr>
          <a:lstStyle/>
          <a:p>
            <a:r>
              <a:rPr lang="en-US" dirty="0"/>
              <a:t>LOOCV vs. the Validation Set Approach</a:t>
            </a:r>
          </a:p>
        </p:txBody>
      </p:sp>
      <p:sp>
        <p:nvSpPr>
          <p:cNvPr id="3" name="Content Placeholder 2"/>
          <p:cNvSpPr>
            <a:spLocks noGrp="1"/>
          </p:cNvSpPr>
          <p:nvPr>
            <p:ph idx="1"/>
          </p:nvPr>
        </p:nvSpPr>
        <p:spPr>
          <a:xfrm>
            <a:off x="457200" y="1600200"/>
            <a:ext cx="5141167" cy="4876800"/>
          </a:xfrm>
        </p:spPr>
        <p:txBody>
          <a:bodyPr>
            <a:normAutofit fontScale="92500" lnSpcReduction="20000"/>
          </a:bodyPr>
          <a:lstStyle/>
          <a:p>
            <a:r>
              <a:rPr lang="en-US" dirty="0"/>
              <a:t>LOOCV has less bias</a:t>
            </a:r>
          </a:p>
          <a:p>
            <a:pPr lvl="1"/>
            <a:r>
              <a:rPr lang="en-US" dirty="0"/>
              <a:t>We repeatedly fit the statistical learning method using training data that contains n-1 obs., i.e. almost all the data set is used</a:t>
            </a:r>
          </a:p>
          <a:p>
            <a:pPr lvl="1"/>
            <a:endParaRPr lang="en-US" dirty="0"/>
          </a:p>
          <a:p>
            <a:r>
              <a:rPr lang="en-US" dirty="0"/>
              <a:t>LOOCV produces a less variable MSE</a:t>
            </a:r>
          </a:p>
          <a:p>
            <a:pPr lvl="1"/>
            <a:r>
              <a:rPr lang="en-US" dirty="0"/>
              <a:t>The validation approach produces different MSE when applied repeatedly due to randomness in the splitting process, while performing LOOCV multiple times will always yield the same results, because we split based on 1 obs. each time</a:t>
            </a:r>
          </a:p>
          <a:p>
            <a:endParaRPr lang="en-US" dirty="0"/>
          </a:p>
          <a:p>
            <a:r>
              <a:rPr lang="en-US" dirty="0"/>
              <a:t>LOOCV is computationally intensive (disadvantage)</a:t>
            </a:r>
          </a:p>
          <a:p>
            <a:pPr lvl="1"/>
            <a:r>
              <a:rPr lang="en-US" dirty="0"/>
              <a:t>We fit the each model n times! </a:t>
            </a: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EC1D38DD-DA70-1F45-95A4-EE2647D41325}"/>
              </a:ext>
            </a:extLst>
          </p:cNvPr>
          <p:cNvSpPr txBox="1"/>
          <p:nvPr/>
        </p:nvSpPr>
        <p:spPr>
          <a:xfrm>
            <a:off x="175365" y="6475956"/>
            <a:ext cx="8725466" cy="230832"/>
          </a:xfrm>
          <a:prstGeom prst="rect">
            <a:avLst/>
          </a:prstGeom>
          <a:noFill/>
        </p:spPr>
        <p:txBody>
          <a:bodyPr wrap="none" rtlCol="0">
            <a:spAutoFit/>
          </a:bodyPr>
          <a:lstStyle/>
          <a:p>
            <a:pPr lvl="0" defTabSz="457200" fontAlgn="auto">
              <a:spcBef>
                <a:spcPts val="0"/>
              </a:spcBef>
              <a:spcAft>
                <a:spcPts val="0"/>
              </a:spcAft>
            </a:pPr>
            <a:r>
              <a:rPr kumimoji="0" lang="en-US" sz="900" b="0" i="0" u="none" strike="noStrike" kern="1200" cap="none" spc="0" normalizeH="0" baseline="0" noProof="0" dirty="0">
                <a:ln>
                  <a:noFill/>
                </a:ln>
                <a:solidFill>
                  <a:srgbClr val="292934"/>
                </a:solidFill>
                <a:effectLst/>
                <a:uLnTx/>
                <a:uFillTx/>
                <a:latin typeface="Arial"/>
                <a:ea typeface="+mn-ea"/>
                <a:cs typeface="+mn-cs"/>
              </a:rPr>
              <a:t>Slide from </a:t>
            </a:r>
            <a:r>
              <a:rPr kumimoji="0" lang="en-US" sz="900" b="0" i="0" u="none" strike="noStrike" kern="1200" cap="none" spc="0" normalizeH="0" baseline="0" noProof="0" dirty="0">
                <a:ln>
                  <a:noFill/>
                </a:ln>
                <a:solidFill>
                  <a:srgbClr val="292934"/>
                </a:solidFill>
                <a:effectLst/>
                <a:uLnTx/>
                <a:uFillTx/>
                <a:latin typeface="Arial"/>
                <a:ea typeface="+mn-ea"/>
                <a:cs typeface="+mn-cs"/>
                <a:hlinkClick r:id="rId3"/>
              </a:rPr>
              <a:t>https://www.alsharif.info/iom530</a:t>
            </a:r>
            <a:r>
              <a:rPr kumimoji="0" lang="en-US" sz="900" b="0" i="0" u="none" strike="noStrike" kern="1200" cap="none" spc="0" normalizeH="0" baseline="0" noProof="0" dirty="0">
                <a:ln>
                  <a:noFill/>
                </a:ln>
                <a:solidFill>
                  <a:srgbClr val="292934"/>
                </a:solidFill>
                <a:effectLst/>
                <a:uLnTx/>
                <a:uFillTx/>
                <a:latin typeface="Arial"/>
                <a:ea typeface="+mn-ea"/>
                <a:cs typeface="+mn-cs"/>
              </a:rPr>
              <a:t>  </a:t>
            </a:r>
            <a:r>
              <a:rPr lang="en-US" sz="900" b="0" u="none" dirty="0">
                <a:solidFill>
                  <a:srgbClr val="292934"/>
                </a:solidFill>
                <a:latin typeface="Arial"/>
                <a:cs typeface="+mn-cs"/>
              </a:rPr>
              <a:t>graphic from </a:t>
            </a:r>
            <a:r>
              <a:rPr lang="en-US" sz="900" b="0" u="none" dirty="0">
                <a:solidFill>
                  <a:srgbClr val="292934"/>
                </a:solidFill>
                <a:latin typeface="Arial"/>
                <a:cs typeface="+mn-cs"/>
                <a:hlinkClick r:id="rId4"/>
              </a:rPr>
              <a:t>https://www.r-bloggers.com/2019/10/evaluating-model-performance-by-building-cross-validation-from-scratch/</a:t>
            </a:r>
            <a:r>
              <a:rPr lang="en-US" sz="900" b="0" u="none" dirty="0">
                <a:solidFill>
                  <a:srgbClr val="292934"/>
                </a:solidFill>
                <a:latin typeface="Arial"/>
                <a:cs typeface="+mn-cs"/>
              </a:rPr>
              <a:t> </a:t>
            </a:r>
            <a:endParaRPr kumimoji="0" lang="en-US" sz="900" b="0" i="0" u="none" strike="noStrike" kern="1200" cap="none" spc="0" normalizeH="0" baseline="0" noProof="0" dirty="0">
              <a:ln>
                <a:noFill/>
              </a:ln>
              <a:solidFill>
                <a:srgbClr val="292934"/>
              </a:solidFill>
              <a:effectLst/>
              <a:uLnTx/>
              <a:uFillTx/>
              <a:latin typeface="Arial"/>
              <a:ea typeface="+mn-ea"/>
              <a:cs typeface="+mn-cs"/>
            </a:endParaRPr>
          </a:p>
        </p:txBody>
      </p:sp>
    </p:spTree>
    <p:extLst>
      <p:ext uri="{BB962C8B-B14F-4D97-AF65-F5344CB8AC3E}">
        <p14:creationId xmlns:p14="http://schemas.microsoft.com/office/powerpoint/2010/main" val="3912087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r>
              <a:rPr lang="en-US" dirty="0">
                <a:solidFill>
                  <a:schemeClr val="bg1">
                    <a:lumMod val="50000"/>
                  </a:schemeClr>
                </a:solidFill>
              </a:rPr>
              <a:t>Train-Validate Datasets</a:t>
            </a:r>
          </a:p>
          <a:p>
            <a:r>
              <a:rPr lang="en-US" dirty="0">
                <a:solidFill>
                  <a:schemeClr val="bg1">
                    <a:lumMod val="50000"/>
                  </a:schemeClr>
                </a:solidFill>
              </a:rPr>
              <a:t>Leave-One-Out Cross Validation</a:t>
            </a:r>
          </a:p>
          <a:p>
            <a:r>
              <a:rPr lang="en-US" dirty="0"/>
              <a:t>K-fold Cross Validation</a:t>
            </a:r>
          </a:p>
          <a:p>
            <a:r>
              <a:rPr lang="en-US" dirty="0">
                <a:solidFill>
                  <a:schemeClr val="bg1">
                    <a:lumMod val="50000"/>
                  </a:schemeClr>
                </a:solidFill>
              </a:rPr>
              <a:t>Cross Validation Examples</a:t>
            </a:r>
          </a:p>
          <a:p>
            <a:r>
              <a:rPr lang="en-US" dirty="0">
                <a:solidFill>
                  <a:schemeClr val="bg1">
                    <a:lumMod val="50000"/>
                  </a:schemeClr>
                </a:solidFill>
              </a:rPr>
              <a:t>Python Demonstration</a:t>
            </a:r>
          </a:p>
          <a:p>
            <a:pPr>
              <a:buFont typeface="Wingdings" charset="2"/>
              <a:buChar char="Ø"/>
            </a:pPr>
            <a:endParaRPr lang="en-US" dirty="0"/>
          </a:p>
          <a:p>
            <a:endParaRPr lang="en-US" dirty="0"/>
          </a:p>
        </p:txBody>
      </p:sp>
    </p:spTree>
    <p:extLst>
      <p:ext uri="{BB962C8B-B14F-4D97-AF65-F5344CB8AC3E}">
        <p14:creationId xmlns:p14="http://schemas.microsoft.com/office/powerpoint/2010/main" val="11457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5.1.3 k-fold Cross Validation</a:t>
            </a:r>
          </a:p>
        </p:txBody>
      </p:sp>
      <p:sp>
        <p:nvSpPr>
          <p:cNvPr id="3" name="Content Placeholder 2"/>
          <p:cNvSpPr>
            <a:spLocks noGrp="1"/>
          </p:cNvSpPr>
          <p:nvPr>
            <p:ph idx="1"/>
          </p:nvPr>
        </p:nvSpPr>
        <p:spPr/>
        <p:txBody>
          <a:bodyPr>
            <a:normAutofit/>
          </a:bodyPr>
          <a:lstStyle/>
          <a:p>
            <a:r>
              <a:rPr lang="en-US" sz="2200" dirty="0"/>
              <a:t>LOOCV is computationally intensive, so we can run k-fold Cross Validation instead</a:t>
            </a:r>
          </a:p>
          <a:p>
            <a:r>
              <a:rPr lang="en-US" sz="2200" dirty="0"/>
              <a:t>With k-fold Cross Validation, we divide the data set into K different parts (e.g. K = 5, or K = 10, etc.)</a:t>
            </a:r>
          </a:p>
          <a:p>
            <a:r>
              <a:rPr lang="en-US" sz="2200" dirty="0"/>
              <a:t>We then remove the first part, fit the model on the remaining K-1 parts, and see how good the predictions are on the left out part (i.e. compute the MSE on the first part)</a:t>
            </a:r>
          </a:p>
          <a:p>
            <a:r>
              <a:rPr lang="en-US" sz="2200" dirty="0"/>
              <a:t>Average the Error(K) to get the error rate</a:t>
            </a: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14</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798804" y="5234474"/>
            <a:ext cx="2461514" cy="851178"/>
          </a:xfrm>
          <a:prstGeom prst="rect">
            <a:avLst/>
          </a:prstGeom>
        </p:spPr>
      </p:pic>
      <p:sp>
        <p:nvSpPr>
          <p:cNvPr id="7" name="TextBox 6">
            <a:extLst>
              <a:ext uri="{FF2B5EF4-FFF2-40B4-BE49-F238E27FC236}">
                <a16:creationId xmlns:a16="http://schemas.microsoft.com/office/drawing/2014/main" id="{19278C1B-EE5B-F343-A08F-AD4B9BA757C5}"/>
              </a:ext>
            </a:extLst>
          </p:cNvPr>
          <p:cNvSpPr txBox="1"/>
          <p:nvPr/>
        </p:nvSpPr>
        <p:spPr>
          <a:xfrm>
            <a:off x="175365" y="6475956"/>
            <a:ext cx="307763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pic>
        <p:nvPicPr>
          <p:cNvPr id="8" name="Picture 7" descr="5.5.png">
            <a:extLst>
              <a:ext uri="{FF2B5EF4-FFF2-40B4-BE49-F238E27FC236}">
                <a16:creationId xmlns:a16="http://schemas.microsoft.com/office/drawing/2014/main" id="{350356A2-AC42-AB44-96C0-220E361E1DB8}"/>
              </a:ext>
            </a:extLst>
          </p:cNvPr>
          <p:cNvPicPr>
            <a:picLocks noChangeAspect="1"/>
          </p:cNvPicPr>
          <p:nvPr/>
        </p:nvPicPr>
        <p:blipFill rotWithShape="1">
          <a:blip r:embed="rId3">
            <a:extLst>
              <a:ext uri="{28A0092B-C50C-407E-A947-70E740481C1C}">
                <a14:useLocalDpi xmlns:a14="http://schemas.microsoft.com/office/drawing/2010/main" val="0"/>
              </a:ext>
            </a:extLst>
          </a:blip>
          <a:srcRect l="5988" r="8851"/>
          <a:stretch/>
        </p:blipFill>
        <p:spPr>
          <a:xfrm>
            <a:off x="4906163" y="4702629"/>
            <a:ext cx="4242917" cy="2155371"/>
          </a:xfrm>
          <a:prstGeom prst="rect">
            <a:avLst/>
          </a:prstGeom>
        </p:spPr>
      </p:pic>
    </p:spTree>
    <p:extLst>
      <p:ext uri="{BB962C8B-B14F-4D97-AF65-F5344CB8AC3E}">
        <p14:creationId xmlns:p14="http://schemas.microsoft.com/office/powerpoint/2010/main" val="3579283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 Validation </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pic>
        <p:nvPicPr>
          <p:cNvPr id="6" name="Picture 5" descr="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319" y="4469363"/>
            <a:ext cx="4816870" cy="2083837"/>
          </a:xfrm>
          <a:prstGeom prst="rect">
            <a:avLst/>
          </a:prstGeom>
        </p:spPr>
      </p:pic>
      <p:sp>
        <p:nvSpPr>
          <p:cNvPr id="7" name="TextBox 6">
            <a:extLst>
              <a:ext uri="{FF2B5EF4-FFF2-40B4-BE49-F238E27FC236}">
                <a16:creationId xmlns:a16="http://schemas.microsoft.com/office/drawing/2014/main" id="{3EFFF9E9-83B4-654F-90D8-2328AA9B55DD}"/>
              </a:ext>
            </a:extLst>
          </p:cNvPr>
          <p:cNvSpPr txBox="1"/>
          <p:nvPr/>
        </p:nvSpPr>
        <p:spPr>
          <a:xfrm>
            <a:off x="175365" y="6475956"/>
            <a:ext cx="307763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pic>
        <p:nvPicPr>
          <p:cNvPr id="8" name="Picture 7">
            <a:extLst>
              <a:ext uri="{FF2B5EF4-FFF2-40B4-BE49-F238E27FC236}">
                <a16:creationId xmlns:a16="http://schemas.microsoft.com/office/drawing/2014/main" id="{1F5A6639-E11D-1A42-A9CA-3782FE541FEE}"/>
              </a:ext>
            </a:extLst>
          </p:cNvPr>
          <p:cNvPicPr>
            <a:picLocks noChangeAspect="1"/>
          </p:cNvPicPr>
          <p:nvPr/>
        </p:nvPicPr>
        <p:blipFill>
          <a:blip r:embed="rId3"/>
          <a:stretch>
            <a:fillRect/>
          </a:stretch>
        </p:blipFill>
        <p:spPr>
          <a:xfrm>
            <a:off x="522514" y="2619884"/>
            <a:ext cx="3599588" cy="2802447"/>
          </a:xfrm>
          <a:prstGeom prst="rect">
            <a:avLst/>
          </a:prstGeom>
        </p:spPr>
      </p:pic>
      <p:pic>
        <p:nvPicPr>
          <p:cNvPr id="9" name="Picture 8">
            <a:extLst>
              <a:ext uri="{FF2B5EF4-FFF2-40B4-BE49-F238E27FC236}">
                <a16:creationId xmlns:a16="http://schemas.microsoft.com/office/drawing/2014/main" id="{76E4A887-FC4C-C84D-AD99-1BCFA5AD4E92}"/>
              </a:ext>
            </a:extLst>
          </p:cNvPr>
          <p:cNvPicPr>
            <a:picLocks noChangeAspect="1"/>
          </p:cNvPicPr>
          <p:nvPr/>
        </p:nvPicPr>
        <p:blipFill rotWithShape="1">
          <a:blip r:embed="rId4"/>
          <a:srcRect l="7552" r="10312"/>
          <a:stretch/>
        </p:blipFill>
        <p:spPr>
          <a:xfrm>
            <a:off x="5486400" y="1324245"/>
            <a:ext cx="2723118" cy="2941983"/>
          </a:xfrm>
          <a:prstGeom prst="rect">
            <a:avLst/>
          </a:prstGeom>
        </p:spPr>
      </p:pic>
    </p:spTree>
    <p:extLst>
      <p:ext uri="{BB962C8B-B14F-4D97-AF65-F5344CB8AC3E}">
        <p14:creationId xmlns:p14="http://schemas.microsoft.com/office/powerpoint/2010/main" val="4104660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r>
              <a:rPr lang="en-US" dirty="0">
                <a:solidFill>
                  <a:schemeClr val="bg1">
                    <a:lumMod val="50000"/>
                  </a:schemeClr>
                </a:solidFill>
              </a:rPr>
              <a:t>Train-Validate Datasets</a:t>
            </a:r>
          </a:p>
          <a:p>
            <a:r>
              <a:rPr lang="en-US" dirty="0">
                <a:solidFill>
                  <a:schemeClr val="bg1">
                    <a:lumMod val="50000"/>
                  </a:schemeClr>
                </a:solidFill>
              </a:rPr>
              <a:t>Leave-One-Out Cross Validation</a:t>
            </a:r>
          </a:p>
          <a:p>
            <a:r>
              <a:rPr lang="en-US" dirty="0">
                <a:solidFill>
                  <a:schemeClr val="bg1">
                    <a:lumMod val="50000"/>
                  </a:schemeClr>
                </a:solidFill>
              </a:rPr>
              <a:t>K-fold Cross Validation</a:t>
            </a:r>
          </a:p>
          <a:p>
            <a:r>
              <a:rPr lang="en-US" dirty="0"/>
              <a:t>Cross Validation Examples</a:t>
            </a:r>
          </a:p>
          <a:p>
            <a:r>
              <a:rPr lang="en-US" dirty="0">
                <a:solidFill>
                  <a:schemeClr val="bg1">
                    <a:lumMod val="50000"/>
                  </a:schemeClr>
                </a:solidFill>
              </a:rPr>
              <a:t>Python Demonstration</a:t>
            </a:r>
          </a:p>
          <a:p>
            <a:pPr>
              <a:buFont typeface="Wingdings" charset="2"/>
              <a:buChar char="Ø"/>
            </a:pPr>
            <a:endParaRPr lang="en-US" dirty="0"/>
          </a:p>
          <a:p>
            <a:endParaRPr lang="en-US" dirty="0"/>
          </a:p>
        </p:txBody>
      </p:sp>
    </p:spTree>
    <p:extLst>
      <p:ext uri="{BB962C8B-B14F-4D97-AF65-F5344CB8AC3E}">
        <p14:creationId xmlns:p14="http://schemas.microsoft.com/office/powerpoint/2010/main" val="225839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Auto Data: LOOCV vs. K-fold CV</a:t>
            </a:r>
          </a:p>
        </p:txBody>
      </p:sp>
      <p:sp>
        <p:nvSpPr>
          <p:cNvPr id="3" name="Content Placeholder 2"/>
          <p:cNvSpPr>
            <a:spLocks noGrp="1"/>
          </p:cNvSpPr>
          <p:nvPr>
            <p:ph idx="1"/>
          </p:nvPr>
        </p:nvSpPr>
        <p:spPr/>
        <p:txBody>
          <a:bodyPr/>
          <a:lstStyle/>
          <a:p>
            <a:r>
              <a:rPr lang="en-US" sz="2200" dirty="0"/>
              <a:t>Left: LOOCV  error curve</a:t>
            </a:r>
          </a:p>
          <a:p>
            <a:r>
              <a:rPr lang="en-US" sz="2200" dirty="0"/>
              <a:t>Middle: 10-fold CV was run many times, and the figure shows the slightly different CV error rates</a:t>
            </a:r>
          </a:p>
          <a:p>
            <a:endParaRPr lang="en-US" dirty="0"/>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pic>
        <p:nvPicPr>
          <p:cNvPr id="6" name="Picture 5" descr="5.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844075"/>
            <a:ext cx="6206451" cy="2828937"/>
          </a:xfrm>
          <a:prstGeom prst="rect">
            <a:avLst/>
          </a:prstGeom>
        </p:spPr>
      </p:pic>
      <p:sp>
        <p:nvSpPr>
          <p:cNvPr id="7" name="TextBox 6">
            <a:extLst>
              <a:ext uri="{FF2B5EF4-FFF2-40B4-BE49-F238E27FC236}">
                <a16:creationId xmlns:a16="http://schemas.microsoft.com/office/drawing/2014/main" id="{B5CAFBB1-7907-5348-B0D1-CB3842C54416}"/>
              </a:ext>
            </a:extLst>
          </p:cNvPr>
          <p:cNvSpPr txBox="1"/>
          <p:nvPr/>
        </p:nvSpPr>
        <p:spPr>
          <a:xfrm>
            <a:off x="175365" y="6475956"/>
            <a:ext cx="307763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pic>
        <p:nvPicPr>
          <p:cNvPr id="8" name="Picture 7" descr="5.2.png">
            <a:extLst>
              <a:ext uri="{FF2B5EF4-FFF2-40B4-BE49-F238E27FC236}">
                <a16:creationId xmlns:a16="http://schemas.microsoft.com/office/drawing/2014/main" id="{9FB18809-7D54-6E42-A976-AFCBF781D7D0}"/>
              </a:ext>
            </a:extLst>
          </p:cNvPr>
          <p:cNvPicPr>
            <a:picLocks noChangeAspect="1"/>
          </p:cNvPicPr>
          <p:nvPr/>
        </p:nvPicPr>
        <p:blipFill rotWithShape="1">
          <a:blip r:embed="rId3">
            <a:extLst>
              <a:ext uri="{28A0092B-C50C-407E-A947-70E740481C1C}">
                <a14:useLocalDpi xmlns:a14="http://schemas.microsoft.com/office/drawing/2010/main" val="0"/>
              </a:ext>
            </a:extLst>
          </a:blip>
          <a:srcRect l="47304"/>
          <a:stretch/>
        </p:blipFill>
        <p:spPr>
          <a:xfrm>
            <a:off x="6560000" y="4646645"/>
            <a:ext cx="2560673" cy="2211355"/>
          </a:xfrm>
          <a:prstGeom prst="rect">
            <a:avLst/>
          </a:prstGeom>
        </p:spPr>
      </p:pic>
    </p:spTree>
    <p:extLst>
      <p:ext uri="{BB962C8B-B14F-4D97-AF65-F5344CB8AC3E}">
        <p14:creationId xmlns:p14="http://schemas.microsoft.com/office/powerpoint/2010/main" val="1918347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184"/>
          </a:xfrm>
        </p:spPr>
        <p:txBody>
          <a:bodyPr>
            <a:normAutofit fontScale="90000"/>
          </a:bodyPr>
          <a:lstStyle/>
          <a:p>
            <a:r>
              <a:rPr lang="en-US" dirty="0"/>
              <a:t>K-fold Cross Validation</a:t>
            </a:r>
          </a:p>
        </p:txBody>
      </p:sp>
      <p:sp>
        <p:nvSpPr>
          <p:cNvPr id="3" name="Content Placeholder 2"/>
          <p:cNvSpPr>
            <a:spLocks noGrp="1"/>
          </p:cNvSpPr>
          <p:nvPr>
            <p:ph idx="1"/>
          </p:nvPr>
        </p:nvSpPr>
        <p:spPr>
          <a:xfrm>
            <a:off x="322580" y="5586183"/>
            <a:ext cx="6088380" cy="1234440"/>
          </a:xfrm>
        </p:spPr>
        <p:txBody>
          <a:bodyPr>
            <a:normAutofit fontScale="85000" lnSpcReduction="10000"/>
          </a:bodyPr>
          <a:lstStyle/>
          <a:p>
            <a:r>
              <a:rPr lang="en-US" sz="1800" dirty="0"/>
              <a:t>Blue: True Test MSE</a:t>
            </a:r>
          </a:p>
          <a:p>
            <a:r>
              <a:rPr lang="en-US" sz="1800" dirty="0"/>
              <a:t>Black: LOOCV MSE</a:t>
            </a:r>
          </a:p>
          <a:p>
            <a:r>
              <a:rPr lang="en-US" sz="1800" dirty="0"/>
              <a:t>Orange: 10-fold MSE</a:t>
            </a:r>
          </a:p>
          <a:p>
            <a:r>
              <a:rPr lang="en-US" sz="1800" dirty="0"/>
              <a:t>Refer to chapter 2 for the top graphs, Fig 2.9, 2.10, and 2.11</a:t>
            </a: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18</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721" y="1276753"/>
            <a:ext cx="2644557" cy="269837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574" y="1316888"/>
            <a:ext cx="2598430" cy="259074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028" y="1290896"/>
            <a:ext cx="2551972" cy="2544421"/>
          </a:xfrm>
          <a:prstGeom prst="rect">
            <a:avLst/>
          </a:prstGeom>
        </p:spPr>
      </p:pic>
      <p:pic>
        <p:nvPicPr>
          <p:cNvPr id="10" name="Picture 9" descr="5.6.pdf"/>
          <p:cNvPicPr>
            <a:picLocks noChangeAspect="1"/>
          </p:cNvPicPr>
          <p:nvPr/>
        </p:nvPicPr>
        <p:blipFill rotWithShape="1">
          <a:blip r:embed="rId5">
            <a:extLst>
              <a:ext uri="{28A0092B-C50C-407E-A947-70E740481C1C}">
                <a14:useLocalDpi xmlns:a14="http://schemas.microsoft.com/office/drawing/2010/main" val="0"/>
              </a:ext>
            </a:extLst>
          </a:blip>
          <a:srcRect t="9528"/>
          <a:stretch/>
        </p:blipFill>
        <p:spPr>
          <a:xfrm>
            <a:off x="2560426" y="3850556"/>
            <a:ext cx="6378490" cy="2630327"/>
          </a:xfrm>
          <a:prstGeom prst="rect">
            <a:avLst/>
          </a:prstGeom>
        </p:spPr>
      </p:pic>
      <p:sp>
        <p:nvSpPr>
          <p:cNvPr id="11" name="TextBox 10">
            <a:extLst>
              <a:ext uri="{FF2B5EF4-FFF2-40B4-BE49-F238E27FC236}">
                <a16:creationId xmlns:a16="http://schemas.microsoft.com/office/drawing/2014/main" id="{39EDA3A7-7269-604B-B1CF-142793EEA19E}"/>
              </a:ext>
            </a:extLst>
          </p:cNvPr>
          <p:cNvSpPr txBox="1"/>
          <p:nvPr/>
        </p:nvSpPr>
        <p:spPr>
          <a:xfrm>
            <a:off x="6066363" y="6528385"/>
            <a:ext cx="307763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spTree>
    <p:extLst>
      <p:ext uri="{BB962C8B-B14F-4D97-AF65-F5344CB8AC3E}">
        <p14:creationId xmlns:p14="http://schemas.microsoft.com/office/powerpoint/2010/main" val="92636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Bias-Variance Trade-off for k-fold CV</a:t>
            </a:r>
          </a:p>
        </p:txBody>
      </p:sp>
      <p:sp>
        <p:nvSpPr>
          <p:cNvPr id="3" name="Content Placeholder 2"/>
          <p:cNvSpPr>
            <a:spLocks noGrp="1"/>
          </p:cNvSpPr>
          <p:nvPr>
            <p:ph idx="1"/>
          </p:nvPr>
        </p:nvSpPr>
        <p:spPr>
          <a:xfrm>
            <a:off x="298580" y="1600200"/>
            <a:ext cx="5382409" cy="4876800"/>
          </a:xfrm>
        </p:spPr>
        <p:txBody>
          <a:bodyPr>
            <a:normAutofit fontScale="92500"/>
          </a:bodyPr>
          <a:lstStyle/>
          <a:p>
            <a:r>
              <a:rPr lang="en-US" dirty="0"/>
              <a:t>Putting aside that LOOCV is more computationally intensive than k-fold CV… Which is better LOOCV or K-fold CV?</a:t>
            </a:r>
          </a:p>
          <a:p>
            <a:pPr lvl="1"/>
            <a:r>
              <a:rPr lang="en-US" sz="1800" dirty="0"/>
              <a:t>LOOCV is less bias than k-fold CV (when k &lt; n)</a:t>
            </a:r>
          </a:p>
          <a:p>
            <a:pPr lvl="1"/>
            <a:r>
              <a:rPr lang="en-US" sz="1800" dirty="0"/>
              <a:t>But, LOOCV has higher variance than k-fold CV Thus, there is a trade-off between what to use</a:t>
            </a:r>
          </a:p>
          <a:p>
            <a:endParaRPr lang="en-US" dirty="0"/>
          </a:p>
          <a:p>
            <a:r>
              <a:rPr lang="en-US" dirty="0"/>
              <a:t>Conclusion: </a:t>
            </a:r>
          </a:p>
          <a:p>
            <a:pPr lvl="1"/>
            <a:r>
              <a:rPr lang="en-US" sz="1800" dirty="0"/>
              <a:t>We tend to use k-fold CV with K = 5 or K = 10</a:t>
            </a:r>
          </a:p>
          <a:p>
            <a:pPr lvl="1"/>
            <a:r>
              <a:rPr lang="en-US" sz="1800" dirty="0">
                <a:sym typeface="Wingdings"/>
              </a:rPr>
              <a:t>It has been empirically shown that 5 or 10 yield test error rate estimates that suffer neither from excessively high bias, nor from very high variance</a:t>
            </a:r>
            <a:endParaRPr lang="en-US" sz="1800" dirty="0"/>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F19D7ED9-F97E-1F4E-BD66-EBD4F032AE0F}"/>
              </a:ext>
            </a:extLst>
          </p:cNvPr>
          <p:cNvSpPr txBox="1"/>
          <p:nvPr/>
        </p:nvSpPr>
        <p:spPr>
          <a:xfrm>
            <a:off x="175365" y="6475956"/>
            <a:ext cx="8097088" cy="230832"/>
          </a:xfrm>
          <a:prstGeom prst="rect">
            <a:avLst/>
          </a:prstGeom>
          <a:noFill/>
        </p:spPr>
        <p:txBody>
          <a:bodyPr wrap="none" rtlCol="0">
            <a:spAutoFit/>
          </a:bodyPr>
          <a:lstStyle/>
          <a:p>
            <a:pPr lvl="0" defTabSz="457200" fontAlgn="auto">
              <a:spcBef>
                <a:spcPts val="0"/>
              </a:spcBef>
              <a:spcAft>
                <a:spcPts val="0"/>
              </a:spcAft>
            </a:pPr>
            <a:r>
              <a:rPr kumimoji="0" lang="en-US" sz="900" b="0" i="0" u="none" strike="noStrike" kern="1200" cap="none" spc="0" normalizeH="0" baseline="0" noProof="0" dirty="0">
                <a:ln>
                  <a:noFill/>
                </a:ln>
                <a:solidFill>
                  <a:srgbClr val="292934"/>
                </a:solidFill>
                <a:effectLst/>
                <a:uLnTx/>
                <a:uFillTx/>
                <a:latin typeface="Arial"/>
                <a:ea typeface="+mn-ea"/>
                <a:cs typeface="+mn-cs"/>
              </a:rPr>
              <a:t>Slide from </a:t>
            </a:r>
            <a:r>
              <a:rPr kumimoji="0" lang="en-US" sz="900" b="0" i="0" u="none" strike="noStrike" kern="1200" cap="none" spc="0" normalizeH="0" baseline="0" noProof="0" dirty="0">
                <a:ln>
                  <a:noFill/>
                </a:ln>
                <a:solidFill>
                  <a:srgbClr val="292934"/>
                </a:solidFill>
                <a:effectLst/>
                <a:uLnTx/>
                <a:uFillTx/>
                <a:latin typeface="Arial"/>
                <a:ea typeface="+mn-ea"/>
                <a:cs typeface="+mn-cs"/>
                <a:hlinkClick r:id="rId2"/>
              </a:rPr>
              <a:t>https://www.alsharif.info/iom530</a:t>
            </a:r>
            <a:r>
              <a:rPr lang="en-US" sz="900" b="0" u="none" dirty="0">
                <a:solidFill>
                  <a:srgbClr val="292934"/>
                </a:solidFill>
                <a:latin typeface="Arial"/>
                <a:cs typeface="+mn-cs"/>
              </a:rPr>
              <a:t>, graphic from https://</a:t>
            </a:r>
            <a:r>
              <a:rPr lang="en-US" sz="900" b="0" u="none" dirty="0" err="1">
                <a:solidFill>
                  <a:srgbClr val="292934"/>
                </a:solidFill>
                <a:latin typeface="Arial"/>
                <a:cs typeface="+mn-cs"/>
              </a:rPr>
              <a:t>www.linkedin.com</a:t>
            </a:r>
            <a:r>
              <a:rPr lang="en-US" sz="900" b="0" u="none" dirty="0">
                <a:solidFill>
                  <a:srgbClr val="292934"/>
                </a:solidFill>
                <a:latin typeface="Arial"/>
                <a:cs typeface="+mn-cs"/>
              </a:rPr>
              <a:t>/pulse/explaining-bias-variance-tradeoff-terms-whack-a-mole-alex-nelson</a:t>
            </a:r>
            <a:endParaRPr kumimoji="0" lang="en-US" sz="900" b="0" i="0" u="none" strike="noStrike" kern="1200" cap="none" spc="0" normalizeH="0" baseline="0" noProof="0" dirty="0">
              <a:ln>
                <a:noFill/>
              </a:ln>
              <a:solidFill>
                <a:srgbClr val="292934"/>
              </a:solidFill>
              <a:effectLst/>
              <a:uLnTx/>
              <a:uFillTx/>
              <a:latin typeface="Arial"/>
              <a:ea typeface="+mn-ea"/>
              <a:cs typeface="+mn-cs"/>
            </a:endParaRPr>
          </a:p>
        </p:txBody>
      </p:sp>
      <p:pic>
        <p:nvPicPr>
          <p:cNvPr id="7" name="Picture 6">
            <a:extLst>
              <a:ext uri="{FF2B5EF4-FFF2-40B4-BE49-F238E27FC236}">
                <a16:creationId xmlns:a16="http://schemas.microsoft.com/office/drawing/2014/main" id="{68C74270-896E-2B48-AEA2-2D9F8FA85553}"/>
              </a:ext>
            </a:extLst>
          </p:cNvPr>
          <p:cNvPicPr>
            <a:picLocks noChangeAspect="1"/>
          </p:cNvPicPr>
          <p:nvPr/>
        </p:nvPicPr>
        <p:blipFill rotWithShape="1">
          <a:blip r:embed="rId3"/>
          <a:srcRect l="7552" r="10312"/>
          <a:stretch/>
        </p:blipFill>
        <p:spPr>
          <a:xfrm>
            <a:off x="5962242" y="1503609"/>
            <a:ext cx="2443306" cy="2639681"/>
          </a:xfrm>
          <a:prstGeom prst="rect">
            <a:avLst/>
          </a:prstGeom>
        </p:spPr>
      </p:pic>
      <p:pic>
        <p:nvPicPr>
          <p:cNvPr id="8" name="Picture 7">
            <a:extLst>
              <a:ext uri="{FF2B5EF4-FFF2-40B4-BE49-F238E27FC236}">
                <a16:creationId xmlns:a16="http://schemas.microsoft.com/office/drawing/2014/main" id="{FAAD666F-6A44-9A44-A1C5-136A8265C5BF}"/>
              </a:ext>
            </a:extLst>
          </p:cNvPr>
          <p:cNvPicPr>
            <a:picLocks noChangeAspect="1"/>
          </p:cNvPicPr>
          <p:nvPr/>
        </p:nvPicPr>
        <p:blipFill>
          <a:blip r:embed="rId4"/>
          <a:stretch>
            <a:fillRect/>
          </a:stretch>
        </p:blipFill>
        <p:spPr>
          <a:xfrm>
            <a:off x="5761991" y="4261919"/>
            <a:ext cx="2843808" cy="2214037"/>
          </a:xfrm>
          <a:prstGeom prst="rect">
            <a:avLst/>
          </a:prstGeom>
        </p:spPr>
      </p:pic>
    </p:spTree>
    <p:extLst>
      <p:ext uri="{BB962C8B-B14F-4D97-AF65-F5344CB8AC3E}">
        <p14:creationId xmlns:p14="http://schemas.microsoft.com/office/powerpoint/2010/main" val="250783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B25AF4-C57D-464A-84C4-685070138D1C}"/>
              </a:ext>
            </a:extLst>
          </p:cNvPr>
          <p:cNvPicPr>
            <a:picLocks noChangeAspect="1"/>
          </p:cNvPicPr>
          <p:nvPr/>
        </p:nvPicPr>
        <p:blipFill>
          <a:blip r:embed="rId2"/>
          <a:stretch>
            <a:fillRect/>
          </a:stretch>
        </p:blipFill>
        <p:spPr>
          <a:xfrm>
            <a:off x="1177857" y="3739165"/>
            <a:ext cx="6127559" cy="3047263"/>
          </a:xfrm>
          <a:prstGeom prst="rect">
            <a:avLst/>
          </a:prstGeom>
        </p:spPr>
      </p:pic>
      <p:sp>
        <p:nvSpPr>
          <p:cNvPr id="2" name="Title 1">
            <a:extLst>
              <a:ext uri="{FF2B5EF4-FFF2-40B4-BE49-F238E27FC236}">
                <a16:creationId xmlns:a16="http://schemas.microsoft.com/office/drawing/2014/main" id="{D6FA6AE4-9124-428A-86C0-68F7FD11C204}"/>
              </a:ext>
            </a:extLst>
          </p:cNvPr>
          <p:cNvSpPr>
            <a:spLocks noGrp="1"/>
          </p:cNvSpPr>
          <p:nvPr>
            <p:ph type="title"/>
          </p:nvPr>
        </p:nvSpPr>
        <p:spPr/>
        <p:txBody>
          <a:bodyPr/>
          <a:lstStyle/>
          <a:p>
            <a:r>
              <a:rPr lang="en-US" dirty="0"/>
              <a:t>Resampling Overview</a:t>
            </a:r>
          </a:p>
        </p:txBody>
      </p:sp>
      <p:sp>
        <p:nvSpPr>
          <p:cNvPr id="13" name="Rectangle 12">
            <a:extLst>
              <a:ext uri="{FF2B5EF4-FFF2-40B4-BE49-F238E27FC236}">
                <a16:creationId xmlns:a16="http://schemas.microsoft.com/office/drawing/2014/main" id="{AE2A8A38-AF13-E44C-B78F-926CE042FC71}"/>
              </a:ext>
            </a:extLst>
          </p:cNvPr>
          <p:cNvSpPr/>
          <p:nvPr/>
        </p:nvSpPr>
        <p:spPr>
          <a:xfrm>
            <a:off x="7175428" y="4939966"/>
            <a:ext cx="1968572" cy="1754326"/>
          </a:xfrm>
          <a:prstGeom prst="rect">
            <a:avLst/>
          </a:prstGeom>
        </p:spPr>
        <p:txBody>
          <a:bodyPr wrap="square">
            <a:spAutoFit/>
          </a:bodyPr>
          <a:lstStyle/>
          <a:p>
            <a:pPr marL="171450" indent="-171450">
              <a:buFont typeface="Arial" panose="020B0604020202020204" pitchFamily="34" charset="0"/>
              <a:buChar char="•"/>
            </a:pPr>
            <a:r>
              <a:rPr lang="en-US" sz="900" dirty="0">
                <a:hlinkClick r:id="rId3">
                  <a:extLst>
                    <a:ext uri="{A12FA001-AC4F-418D-AE19-62706E023703}">
                      <ahyp:hlinkClr xmlns:ahyp="http://schemas.microsoft.com/office/drawing/2018/hyperlinkcolor" val="tx"/>
                    </a:ext>
                  </a:extLst>
                </a:hlinkClick>
              </a:rPr>
              <a:t>https://stats.stackexchange.com/questions/410118/cross-validation-vs-train-validation-test/410206</a:t>
            </a:r>
            <a:endParaRPr lang="en-US" sz="900" dirty="0"/>
          </a:p>
          <a:p>
            <a:pPr marL="171450" indent="-171450">
              <a:buFont typeface="Arial" panose="020B0604020202020204" pitchFamily="34" charset="0"/>
              <a:buChar char="•"/>
            </a:pPr>
            <a:r>
              <a:rPr lang="en-US" sz="900" dirty="0">
                <a:hlinkClick r:id="rId4">
                  <a:extLst>
                    <a:ext uri="{A12FA001-AC4F-418D-AE19-62706E023703}">
                      <ahyp:hlinkClr xmlns:ahyp="http://schemas.microsoft.com/office/drawing/2018/hyperlinkcolor" val="tx"/>
                    </a:ext>
                  </a:extLst>
                </a:hlinkClick>
              </a:rPr>
              <a:t>https://towardsdatascience.com/data-science-simplified-part-12-resampling-methods-e029db77fa9c</a:t>
            </a:r>
            <a:endParaRPr lang="en-US" sz="900" dirty="0"/>
          </a:p>
          <a:p>
            <a:pPr marL="171450" indent="-171450">
              <a:buFont typeface="Arial" panose="020B0604020202020204" pitchFamily="34" charset="0"/>
              <a:buChar char="•"/>
            </a:pPr>
            <a:r>
              <a:rPr lang="en-US" sz="900" dirty="0"/>
              <a:t>https://</a:t>
            </a:r>
            <a:r>
              <a:rPr lang="en-US" sz="900" dirty="0" err="1"/>
              <a:t>www.sciencedirect.com</a:t>
            </a:r>
            <a:r>
              <a:rPr lang="en-US" sz="900" dirty="0"/>
              <a:t>/science/article/</a:t>
            </a:r>
            <a:r>
              <a:rPr lang="en-US" sz="900" dirty="0" err="1"/>
              <a:t>pii</a:t>
            </a:r>
            <a:r>
              <a:rPr lang="en-US" sz="900" dirty="0"/>
              <a:t>/S1005030219301343</a:t>
            </a:r>
          </a:p>
          <a:p>
            <a:pPr marL="171450" indent="-171450">
              <a:buFont typeface="Arial" panose="020B0604020202020204" pitchFamily="34" charset="0"/>
              <a:buChar char="•"/>
            </a:pPr>
            <a:endParaRPr lang="en-US" sz="900" dirty="0"/>
          </a:p>
        </p:txBody>
      </p:sp>
      <p:pic>
        <p:nvPicPr>
          <p:cNvPr id="8" name="Picture 4" descr="Image for post">
            <a:extLst>
              <a:ext uri="{FF2B5EF4-FFF2-40B4-BE49-F238E27FC236}">
                <a16:creationId xmlns:a16="http://schemas.microsoft.com/office/drawing/2014/main" id="{F8805D72-5C83-C148-A335-5921DAC1D87F}"/>
              </a:ext>
            </a:extLst>
          </p:cNvPr>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r="2101"/>
          <a:stretch>
            <a:fillRect/>
          </a:stretch>
        </p:blipFill>
        <p:spPr bwMode="auto">
          <a:xfrm>
            <a:off x="5010913" y="1172332"/>
            <a:ext cx="4133088" cy="24085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10E9B9-A90B-8E40-916A-4FCF023698C3}"/>
              </a:ext>
            </a:extLst>
          </p:cNvPr>
          <p:cNvPicPr>
            <a:picLocks noChangeAspect="1"/>
          </p:cNvPicPr>
          <p:nvPr/>
        </p:nvPicPr>
        <p:blipFill>
          <a:blip r:embed="rId7"/>
          <a:stretch>
            <a:fillRect/>
          </a:stretch>
        </p:blipFill>
        <p:spPr>
          <a:xfrm>
            <a:off x="710873" y="1078014"/>
            <a:ext cx="3003804" cy="2622369"/>
          </a:xfrm>
          <a:prstGeom prst="rect">
            <a:avLst/>
          </a:prstGeom>
        </p:spPr>
      </p:pic>
    </p:spTree>
    <p:extLst>
      <p:ext uri="{BB962C8B-B14F-4D97-AF65-F5344CB8AC3E}">
        <p14:creationId xmlns:p14="http://schemas.microsoft.com/office/powerpoint/2010/main" val="254524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 to Choose the Order</a:t>
            </a:r>
          </a:p>
        </p:txBody>
      </p:sp>
      <p:sp>
        <p:nvSpPr>
          <p:cNvPr id="3" name="Content Placeholder 2"/>
          <p:cNvSpPr>
            <a:spLocks noGrp="1"/>
          </p:cNvSpPr>
          <p:nvPr>
            <p:ph idx="1"/>
          </p:nvPr>
        </p:nvSpPr>
        <p:spPr>
          <a:xfrm>
            <a:off x="335280" y="5166360"/>
            <a:ext cx="2865120" cy="1315720"/>
          </a:xfrm>
        </p:spPr>
        <p:txBody>
          <a:bodyPr>
            <a:normAutofit lnSpcReduction="10000"/>
          </a:bodyPr>
          <a:lstStyle/>
          <a:p>
            <a:r>
              <a:rPr lang="en-US" sz="2000" dirty="0"/>
              <a:t>Brown: Test Error</a:t>
            </a:r>
          </a:p>
          <a:p>
            <a:r>
              <a:rPr lang="en-US" sz="2000" dirty="0"/>
              <a:t>Blue: Training Error</a:t>
            </a:r>
          </a:p>
          <a:p>
            <a:r>
              <a:rPr lang="en-US" sz="2000" dirty="0"/>
              <a:t>Black: 10-fold CV Error</a:t>
            </a: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20</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pic>
        <p:nvPicPr>
          <p:cNvPr id="6" name="Picture 5" descr="5.8.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700" y="1752600"/>
            <a:ext cx="7327900" cy="3340100"/>
          </a:xfrm>
          <a:prstGeom prst="rect">
            <a:avLst/>
          </a:prstGeom>
        </p:spPr>
      </p:pic>
      <p:sp>
        <p:nvSpPr>
          <p:cNvPr id="7" name="TextBox 6"/>
          <p:cNvSpPr txBox="1"/>
          <p:nvPr/>
        </p:nvSpPr>
        <p:spPr>
          <a:xfrm>
            <a:off x="1960880" y="1752600"/>
            <a:ext cx="219904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Logistic Regression</a:t>
            </a:r>
          </a:p>
        </p:txBody>
      </p:sp>
      <p:sp>
        <p:nvSpPr>
          <p:cNvPr id="8" name="TextBox 7"/>
          <p:cNvSpPr txBox="1"/>
          <p:nvPr/>
        </p:nvSpPr>
        <p:spPr>
          <a:xfrm>
            <a:off x="6126480" y="1783080"/>
            <a:ext cx="67202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KNN</a:t>
            </a:r>
          </a:p>
        </p:txBody>
      </p:sp>
      <p:sp>
        <p:nvSpPr>
          <p:cNvPr id="9" name="TextBox 8">
            <a:extLst>
              <a:ext uri="{FF2B5EF4-FFF2-40B4-BE49-F238E27FC236}">
                <a16:creationId xmlns:a16="http://schemas.microsoft.com/office/drawing/2014/main" id="{879CDFA3-CF61-B847-ACF7-D8A3D7ED1BC2}"/>
              </a:ext>
            </a:extLst>
          </p:cNvPr>
          <p:cNvSpPr txBox="1"/>
          <p:nvPr/>
        </p:nvSpPr>
        <p:spPr>
          <a:xfrm>
            <a:off x="175365" y="6475956"/>
            <a:ext cx="307763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spTree>
    <p:extLst>
      <p:ext uri="{BB962C8B-B14F-4D97-AF65-F5344CB8AC3E}">
        <p14:creationId xmlns:p14="http://schemas.microsoft.com/office/powerpoint/2010/main" val="3150193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r>
              <a:rPr lang="en-US" dirty="0">
                <a:solidFill>
                  <a:schemeClr val="bg1">
                    <a:lumMod val="50000"/>
                  </a:schemeClr>
                </a:solidFill>
              </a:rPr>
              <a:t>Train-Validate Datasets</a:t>
            </a:r>
          </a:p>
          <a:p>
            <a:r>
              <a:rPr lang="en-US" dirty="0">
                <a:solidFill>
                  <a:schemeClr val="bg1">
                    <a:lumMod val="50000"/>
                  </a:schemeClr>
                </a:solidFill>
              </a:rPr>
              <a:t>Leave-One-Out Cross Validation</a:t>
            </a:r>
          </a:p>
          <a:p>
            <a:r>
              <a:rPr lang="en-US" dirty="0">
                <a:solidFill>
                  <a:schemeClr val="bg1">
                    <a:lumMod val="50000"/>
                  </a:schemeClr>
                </a:solidFill>
              </a:rPr>
              <a:t>K-fold Cross Validation</a:t>
            </a:r>
          </a:p>
          <a:p>
            <a:r>
              <a:rPr lang="en-US" dirty="0">
                <a:solidFill>
                  <a:schemeClr val="bg1">
                    <a:lumMod val="50000"/>
                  </a:schemeClr>
                </a:solidFill>
              </a:rPr>
              <a:t>Cross Validation Examples</a:t>
            </a:r>
          </a:p>
          <a:p>
            <a:r>
              <a:rPr lang="en-US" dirty="0"/>
              <a:t>Python Demonstration</a:t>
            </a:r>
          </a:p>
          <a:p>
            <a:pPr>
              <a:buFont typeface="Wingdings" charset="2"/>
              <a:buChar char="Ø"/>
            </a:pPr>
            <a:endParaRPr lang="en-US" dirty="0"/>
          </a:p>
          <a:p>
            <a:endParaRPr lang="en-US" dirty="0"/>
          </a:p>
        </p:txBody>
      </p:sp>
    </p:spTree>
    <p:extLst>
      <p:ext uri="{BB962C8B-B14F-4D97-AF65-F5344CB8AC3E}">
        <p14:creationId xmlns:p14="http://schemas.microsoft.com/office/powerpoint/2010/main" val="3256638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Demonstration</a:t>
            </a:r>
          </a:p>
        </p:txBody>
      </p:sp>
      <p:pic>
        <p:nvPicPr>
          <p:cNvPr id="2" name="Picture 1">
            <a:extLst>
              <a:ext uri="{FF2B5EF4-FFF2-40B4-BE49-F238E27FC236}">
                <a16:creationId xmlns:a16="http://schemas.microsoft.com/office/drawing/2014/main" id="{2203F992-600B-4147-84FB-12E0821E67A8}"/>
              </a:ext>
            </a:extLst>
          </p:cNvPr>
          <p:cNvPicPr>
            <a:picLocks noChangeAspect="1"/>
          </p:cNvPicPr>
          <p:nvPr/>
        </p:nvPicPr>
        <p:blipFill>
          <a:blip r:embed="rId2"/>
          <a:stretch>
            <a:fillRect/>
          </a:stretch>
        </p:blipFill>
        <p:spPr>
          <a:xfrm>
            <a:off x="1282614" y="2484089"/>
            <a:ext cx="6912438" cy="2480673"/>
          </a:xfrm>
          <a:prstGeom prst="rect">
            <a:avLst/>
          </a:prstGeom>
        </p:spPr>
      </p:pic>
    </p:spTree>
    <p:extLst>
      <p:ext uri="{BB962C8B-B14F-4D97-AF65-F5344CB8AC3E}">
        <p14:creationId xmlns:p14="http://schemas.microsoft.com/office/powerpoint/2010/main" val="195985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3629"/>
          </a:xfrm>
        </p:spPr>
        <p:txBody>
          <a:bodyPr>
            <a:normAutofit/>
          </a:bodyPr>
          <a:lstStyle/>
          <a:p>
            <a:pPr algn="ctr"/>
            <a:r>
              <a:rPr lang="en-US" sz="2900" i="0" dirty="0"/>
              <a:t>Concept Map - NN</a:t>
            </a:r>
          </a:p>
        </p:txBody>
      </p:sp>
      <p:pic>
        <p:nvPicPr>
          <p:cNvPr id="3" name="Picture 2">
            <a:extLst>
              <a:ext uri="{FF2B5EF4-FFF2-40B4-BE49-F238E27FC236}">
                <a16:creationId xmlns:a16="http://schemas.microsoft.com/office/drawing/2014/main" id="{E35888FC-F220-6E47-977E-3583ECB380FD}"/>
              </a:ext>
            </a:extLst>
          </p:cNvPr>
          <p:cNvPicPr>
            <a:picLocks noChangeAspect="1"/>
          </p:cNvPicPr>
          <p:nvPr/>
        </p:nvPicPr>
        <p:blipFill>
          <a:blip r:embed="rId2"/>
          <a:stretch>
            <a:fillRect/>
          </a:stretch>
        </p:blipFill>
        <p:spPr>
          <a:xfrm>
            <a:off x="1541417" y="1194362"/>
            <a:ext cx="6605750" cy="5572198"/>
          </a:xfrm>
          <a:prstGeom prst="rect">
            <a:avLst/>
          </a:prstGeom>
        </p:spPr>
      </p:pic>
    </p:spTree>
    <p:extLst>
      <p:ext uri="{BB962C8B-B14F-4D97-AF65-F5344CB8AC3E}">
        <p14:creationId xmlns:p14="http://schemas.microsoft.com/office/powerpoint/2010/main" val="83487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r>
              <a:rPr lang="en-US" dirty="0"/>
              <a:t>Bootstrap (not covered)</a:t>
            </a:r>
          </a:p>
          <a:p>
            <a:r>
              <a:rPr lang="en-US" dirty="0"/>
              <a:t>Train-Validate Datasets</a:t>
            </a:r>
          </a:p>
          <a:p>
            <a:r>
              <a:rPr lang="en-US" dirty="0"/>
              <a:t>Leave-One-Out Cross Validation</a:t>
            </a:r>
          </a:p>
          <a:p>
            <a:r>
              <a:rPr lang="en-US" dirty="0"/>
              <a:t>K-fold Cross Validation</a:t>
            </a:r>
          </a:p>
          <a:p>
            <a:r>
              <a:rPr lang="en-US" dirty="0"/>
              <a:t>Cross Validation Examples</a:t>
            </a:r>
          </a:p>
          <a:p>
            <a:r>
              <a:rPr lang="en-US" dirty="0"/>
              <a:t>Python Demonstration</a:t>
            </a:r>
          </a:p>
          <a:p>
            <a:pPr>
              <a:buFont typeface="Wingdings" charset="2"/>
              <a:buChar char="Ø"/>
            </a:pPr>
            <a:endParaRPr lang="en-US" dirty="0"/>
          </a:p>
          <a:p>
            <a:endParaRPr lang="en-US" dirty="0"/>
          </a:p>
        </p:txBody>
      </p:sp>
    </p:spTree>
    <p:extLst>
      <p:ext uri="{BB962C8B-B14F-4D97-AF65-F5344CB8AC3E}">
        <p14:creationId xmlns:p14="http://schemas.microsoft.com/office/powerpoint/2010/main" val="2209489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r>
              <a:rPr lang="en-US" dirty="0"/>
              <a:t>Train-Validate Datasets</a:t>
            </a:r>
          </a:p>
          <a:p>
            <a:r>
              <a:rPr lang="en-US" dirty="0">
                <a:solidFill>
                  <a:schemeClr val="bg1">
                    <a:lumMod val="50000"/>
                  </a:schemeClr>
                </a:solidFill>
              </a:rPr>
              <a:t>Leave-One-Out Cross Validation</a:t>
            </a:r>
          </a:p>
          <a:p>
            <a:r>
              <a:rPr lang="en-US" dirty="0">
                <a:solidFill>
                  <a:schemeClr val="bg1">
                    <a:lumMod val="50000"/>
                  </a:schemeClr>
                </a:solidFill>
              </a:rPr>
              <a:t>K-fold Cross Validation</a:t>
            </a:r>
          </a:p>
          <a:p>
            <a:r>
              <a:rPr lang="en-US" dirty="0">
                <a:solidFill>
                  <a:schemeClr val="bg1">
                    <a:lumMod val="50000"/>
                  </a:schemeClr>
                </a:solidFill>
              </a:rPr>
              <a:t>Cross Validation Examples</a:t>
            </a:r>
          </a:p>
          <a:p>
            <a:r>
              <a:rPr lang="en-US" dirty="0">
                <a:solidFill>
                  <a:schemeClr val="bg1">
                    <a:lumMod val="50000"/>
                  </a:schemeClr>
                </a:solidFill>
              </a:rPr>
              <a:t>Python Demonstration</a:t>
            </a:r>
          </a:p>
          <a:p>
            <a:pPr>
              <a:buFont typeface="Wingdings" charset="2"/>
              <a:buChar char="Ø"/>
            </a:pPr>
            <a:endParaRPr lang="en-US" dirty="0"/>
          </a:p>
          <a:p>
            <a:endParaRPr lang="en-US" dirty="0"/>
          </a:p>
        </p:txBody>
      </p:sp>
    </p:spTree>
    <p:extLst>
      <p:ext uri="{BB962C8B-B14F-4D97-AF65-F5344CB8AC3E}">
        <p14:creationId xmlns:p14="http://schemas.microsoft.com/office/powerpoint/2010/main" val="4288622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Validation Set Approach</a:t>
            </a:r>
          </a:p>
        </p:txBody>
      </p:sp>
      <p:sp>
        <p:nvSpPr>
          <p:cNvPr id="3" name="Content Placeholder 2"/>
          <p:cNvSpPr>
            <a:spLocks noGrp="1"/>
          </p:cNvSpPr>
          <p:nvPr>
            <p:ph idx="1"/>
          </p:nvPr>
        </p:nvSpPr>
        <p:spPr/>
        <p:txBody>
          <a:bodyPr/>
          <a:lstStyle/>
          <a:p>
            <a:r>
              <a:rPr lang="en-US" dirty="0"/>
              <a:t>Suppose that we would like to find a set of variables that give the lowest test (not training) error rate</a:t>
            </a:r>
          </a:p>
          <a:p>
            <a:r>
              <a:rPr lang="en-US" dirty="0"/>
              <a:t>If we have a large data set, we can achieve this goal by randomly splitting the data into training and validation(testing) parts</a:t>
            </a:r>
          </a:p>
          <a:p>
            <a:r>
              <a:rPr lang="en-US" dirty="0"/>
              <a:t>We would then use the training part to build each possible model (i.e. the different combinations of variables) and choose the model that gave the lowest error rate when applied to the validation data</a:t>
            </a: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7" name="TextBox 6"/>
          <p:cNvSpPr txBox="1"/>
          <p:nvPr/>
        </p:nvSpPr>
        <p:spPr>
          <a:xfrm>
            <a:off x="2153920" y="6314440"/>
            <a:ext cx="156177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Training Data</a:t>
            </a:r>
          </a:p>
        </p:txBody>
      </p:sp>
      <p:sp>
        <p:nvSpPr>
          <p:cNvPr id="8" name="TextBox 7"/>
          <p:cNvSpPr txBox="1"/>
          <p:nvPr/>
        </p:nvSpPr>
        <p:spPr>
          <a:xfrm>
            <a:off x="5130800" y="6314440"/>
            <a:ext cx="146777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934"/>
                </a:solidFill>
                <a:effectLst/>
                <a:uLnTx/>
                <a:uFillTx/>
                <a:latin typeface="Arial"/>
                <a:ea typeface="+mn-ea"/>
                <a:cs typeface="+mn-cs"/>
              </a:rPr>
              <a:t>Testing Data</a:t>
            </a:r>
          </a:p>
        </p:txBody>
      </p:sp>
      <p:pic>
        <p:nvPicPr>
          <p:cNvPr id="9" name="Picture 8" descr="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7840" y="5049520"/>
            <a:ext cx="5528851" cy="1264920"/>
          </a:xfrm>
          <a:prstGeom prst="rect">
            <a:avLst/>
          </a:prstGeom>
        </p:spPr>
      </p:pic>
      <p:sp>
        <p:nvSpPr>
          <p:cNvPr id="10" name="TextBox 9">
            <a:extLst>
              <a:ext uri="{FF2B5EF4-FFF2-40B4-BE49-F238E27FC236}">
                <a16:creationId xmlns:a16="http://schemas.microsoft.com/office/drawing/2014/main" id="{E265CABD-4251-6249-A1D6-9A5DA047E2CC}"/>
              </a:ext>
            </a:extLst>
          </p:cNvPr>
          <p:cNvSpPr txBox="1"/>
          <p:nvPr/>
        </p:nvSpPr>
        <p:spPr>
          <a:xfrm>
            <a:off x="143351" y="6581001"/>
            <a:ext cx="307763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spTree>
    <p:extLst>
      <p:ext uri="{BB962C8B-B14F-4D97-AF65-F5344CB8AC3E}">
        <p14:creationId xmlns:p14="http://schemas.microsoft.com/office/powerpoint/2010/main" val="2274677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Auto Data</a:t>
            </a:r>
          </a:p>
        </p:txBody>
      </p:sp>
      <p:sp>
        <p:nvSpPr>
          <p:cNvPr id="3" name="Content Placeholder 2"/>
          <p:cNvSpPr>
            <a:spLocks noGrp="1"/>
          </p:cNvSpPr>
          <p:nvPr>
            <p:ph idx="1"/>
          </p:nvPr>
        </p:nvSpPr>
        <p:spPr/>
        <p:txBody>
          <a:bodyPr/>
          <a:lstStyle/>
          <a:p>
            <a:r>
              <a:rPr lang="en-US" dirty="0"/>
              <a:t>Suppose that we want to predict </a:t>
            </a:r>
            <a:r>
              <a:rPr lang="en-US" dirty="0">
                <a:solidFill>
                  <a:schemeClr val="tx2"/>
                </a:solidFill>
              </a:rPr>
              <a:t>mpg</a:t>
            </a:r>
            <a:r>
              <a:rPr lang="en-US" dirty="0"/>
              <a:t> from </a:t>
            </a:r>
            <a:r>
              <a:rPr lang="en-US" dirty="0">
                <a:solidFill>
                  <a:srgbClr val="D2533C"/>
                </a:solidFill>
              </a:rPr>
              <a:t>horsepower</a:t>
            </a:r>
            <a:r>
              <a:rPr lang="en-US" dirty="0"/>
              <a:t> </a:t>
            </a:r>
          </a:p>
          <a:p>
            <a:r>
              <a:rPr lang="en-US" dirty="0"/>
              <a:t>Two models:</a:t>
            </a:r>
          </a:p>
          <a:p>
            <a:pPr lvl="1"/>
            <a:r>
              <a:rPr lang="en-US" dirty="0"/>
              <a:t>mpg ~ horsepower</a:t>
            </a:r>
          </a:p>
          <a:p>
            <a:pPr lvl="1"/>
            <a:r>
              <a:rPr lang="en-US" dirty="0"/>
              <a:t>mpg ~ horsepower + horspower</a:t>
            </a:r>
            <a:r>
              <a:rPr lang="en-US" baseline="30000" dirty="0"/>
              <a:t>2</a:t>
            </a:r>
          </a:p>
          <a:p>
            <a:r>
              <a:rPr lang="en-US" dirty="0"/>
              <a:t>Which model gives a better fit?</a:t>
            </a:r>
          </a:p>
          <a:p>
            <a:pPr lvl="1"/>
            <a:r>
              <a:rPr lang="en-US" dirty="0"/>
              <a:t>Randomly split </a:t>
            </a:r>
            <a:r>
              <a:rPr lang="en-US" dirty="0">
                <a:solidFill>
                  <a:srgbClr val="D2533C"/>
                </a:solidFill>
              </a:rPr>
              <a:t>Auto</a:t>
            </a:r>
            <a:r>
              <a:rPr lang="en-US" dirty="0"/>
              <a:t> data set into training (196 obs.)  and validation data (196 obs.)</a:t>
            </a:r>
          </a:p>
          <a:p>
            <a:pPr lvl="1"/>
            <a:r>
              <a:rPr lang="en-US" dirty="0"/>
              <a:t>Fit both models using the training data set</a:t>
            </a:r>
          </a:p>
          <a:p>
            <a:pPr lvl="1"/>
            <a:r>
              <a:rPr lang="en-US" dirty="0"/>
              <a:t>Then, evaluate both models using the validation data set</a:t>
            </a:r>
          </a:p>
          <a:p>
            <a:pPr lvl="1"/>
            <a:r>
              <a:rPr lang="en-US" dirty="0"/>
              <a:t>The model with the lowest validation (testing) MSE is the winner!</a:t>
            </a: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6FB5DD3C-5D42-B04A-9773-49D21BFAE4BB}"/>
              </a:ext>
            </a:extLst>
          </p:cNvPr>
          <p:cNvSpPr txBox="1"/>
          <p:nvPr/>
        </p:nvSpPr>
        <p:spPr>
          <a:xfrm>
            <a:off x="175365" y="6475956"/>
            <a:ext cx="307763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spTree>
    <p:extLst>
      <p:ext uri="{BB962C8B-B14F-4D97-AF65-F5344CB8AC3E}">
        <p14:creationId xmlns:p14="http://schemas.microsoft.com/office/powerpoint/2010/main" val="3603291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Auto Data</a:t>
            </a:r>
          </a:p>
        </p:txBody>
      </p:sp>
      <p:sp>
        <p:nvSpPr>
          <p:cNvPr id="3" name="Content Placeholder 2"/>
          <p:cNvSpPr>
            <a:spLocks noGrp="1"/>
          </p:cNvSpPr>
          <p:nvPr>
            <p:ph idx="1"/>
          </p:nvPr>
        </p:nvSpPr>
        <p:spPr/>
        <p:txBody>
          <a:bodyPr/>
          <a:lstStyle/>
          <a:p>
            <a:r>
              <a:rPr lang="en-US" dirty="0"/>
              <a:t>Left: Validation error rate for a single split </a:t>
            </a:r>
          </a:p>
          <a:p>
            <a:r>
              <a:rPr lang="en-US" dirty="0"/>
              <a:t>Right: Validation method repeated 10 times, each time the split is done randomly! </a:t>
            </a:r>
          </a:p>
          <a:p>
            <a:r>
              <a:rPr lang="en-US" dirty="0"/>
              <a:t>There is a lot of variability among the MSE’s… Not good! We need more stable methods!</a:t>
            </a:r>
          </a:p>
          <a:p>
            <a:endParaRPr lang="en-US" dirty="0"/>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pic>
        <p:nvPicPr>
          <p:cNvPr id="7" name="Picture 6" descr="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060" y="3767334"/>
            <a:ext cx="5935980" cy="2701315"/>
          </a:xfrm>
          <a:prstGeom prst="rect">
            <a:avLst/>
          </a:prstGeom>
        </p:spPr>
      </p:pic>
      <p:cxnSp>
        <p:nvCxnSpPr>
          <p:cNvPr id="9" name="Straight Connector 8"/>
          <p:cNvCxnSpPr/>
          <p:nvPr/>
        </p:nvCxnSpPr>
        <p:spPr>
          <a:xfrm flipV="1">
            <a:off x="5354320" y="3807974"/>
            <a:ext cx="0" cy="210514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97C700B-5A9B-FC4B-A46B-6FF3F5CB2FD3}"/>
              </a:ext>
            </a:extLst>
          </p:cNvPr>
          <p:cNvSpPr txBox="1"/>
          <p:nvPr/>
        </p:nvSpPr>
        <p:spPr>
          <a:xfrm>
            <a:off x="175365" y="6475956"/>
            <a:ext cx="3077637"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spTree>
    <p:extLst>
      <p:ext uri="{BB962C8B-B14F-4D97-AF65-F5344CB8AC3E}">
        <p14:creationId xmlns:p14="http://schemas.microsoft.com/office/powerpoint/2010/main" val="37301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Validation Set Approach</a:t>
            </a:r>
          </a:p>
        </p:txBody>
      </p:sp>
      <p:sp>
        <p:nvSpPr>
          <p:cNvPr id="3" name="Content Placeholder 2"/>
          <p:cNvSpPr>
            <a:spLocks noGrp="1"/>
          </p:cNvSpPr>
          <p:nvPr>
            <p:ph idx="1"/>
          </p:nvPr>
        </p:nvSpPr>
        <p:spPr/>
        <p:txBody>
          <a:bodyPr/>
          <a:lstStyle/>
          <a:p>
            <a:r>
              <a:rPr lang="en-US" dirty="0"/>
              <a:t>Advantages:</a:t>
            </a:r>
          </a:p>
          <a:p>
            <a:pPr lvl="1"/>
            <a:r>
              <a:rPr lang="en-US" dirty="0"/>
              <a:t>Simple</a:t>
            </a:r>
          </a:p>
          <a:p>
            <a:pPr lvl="1"/>
            <a:r>
              <a:rPr lang="en-US" dirty="0"/>
              <a:t>Easy to implement</a:t>
            </a:r>
          </a:p>
          <a:p>
            <a:pPr lvl="1"/>
            <a:r>
              <a:rPr lang="en-US" dirty="0"/>
              <a:t>Easy to understand</a:t>
            </a:r>
          </a:p>
          <a:p>
            <a:pPr lvl="1"/>
            <a:endParaRPr lang="en-US" dirty="0"/>
          </a:p>
          <a:p>
            <a:r>
              <a:rPr lang="en-US" dirty="0"/>
              <a:t>Disadvantages:</a:t>
            </a:r>
          </a:p>
          <a:p>
            <a:pPr lvl="1"/>
            <a:r>
              <a:rPr lang="en-US" dirty="0"/>
              <a:t>The validation MSE can be highly variable</a:t>
            </a:r>
          </a:p>
          <a:p>
            <a:pPr lvl="1"/>
            <a:r>
              <a:rPr lang="en-US" dirty="0"/>
              <a:t>Only a subset of observations are used to fit the model (training data). Statistical methods tend to perform worse when trained on fewer observations</a:t>
            </a:r>
          </a:p>
          <a:p>
            <a:pPr lvl="1"/>
            <a:r>
              <a:rPr lang="en-US" dirty="0"/>
              <a:t>Requires a lot of data – data can be expensive</a:t>
            </a:r>
          </a:p>
          <a:p>
            <a:pPr lvl="1"/>
            <a:r>
              <a:rPr lang="en-US" dirty="0"/>
              <a:t>Problem is compounded for rare classification</a:t>
            </a: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IOM 530: Intro. to Statistical Learning </a:t>
            </a:r>
          </a:p>
        </p:txBody>
      </p:sp>
      <p:sp>
        <p:nvSpPr>
          <p:cNvPr id="5" name="Slide Number Placeholder 4"/>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4FFCA10-EE3F-AF4E-9EA4-E5CA2D91A1E4}" type="slidenum">
              <a:rPr kumimoji="0" lang="en-US" sz="1400" b="1" i="0" u="none" strike="noStrike" kern="1200" cap="none" spc="0" normalizeH="0" baseline="0" noProof="0" smtClean="0">
                <a:ln>
                  <a:noFill/>
                </a:ln>
                <a:solidFill>
                  <a:srgbClr val="FFFFFF"/>
                </a:solidFill>
                <a:effectLst/>
                <a:uLnTx/>
                <a:uFillTx/>
                <a:latin typeface="Arial"/>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9</a:t>
            </a:fld>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6" name="TextBox 5">
            <a:extLst>
              <a:ext uri="{FF2B5EF4-FFF2-40B4-BE49-F238E27FC236}">
                <a16:creationId xmlns:a16="http://schemas.microsoft.com/office/drawing/2014/main" id="{7A5C329A-D189-5B48-BFEF-15B8B60787A2}"/>
              </a:ext>
            </a:extLst>
          </p:cNvPr>
          <p:cNvSpPr txBox="1"/>
          <p:nvPr/>
        </p:nvSpPr>
        <p:spPr>
          <a:xfrm>
            <a:off x="175365" y="6475956"/>
            <a:ext cx="3699603"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92934"/>
                </a:solidFill>
                <a:effectLst/>
                <a:uLnTx/>
                <a:uFillTx/>
                <a:latin typeface="Arial"/>
                <a:ea typeface="+mn-ea"/>
                <a:cs typeface="+mn-cs"/>
              </a:rPr>
              <a:t>Slide modified from https://</a:t>
            </a:r>
            <a:r>
              <a:rPr kumimoji="0" lang="en-US" sz="1200" b="0" i="0" u="none" strike="noStrike" kern="1200" cap="none" spc="0" normalizeH="0" baseline="0" noProof="0" dirty="0" err="1">
                <a:ln>
                  <a:noFill/>
                </a:ln>
                <a:solidFill>
                  <a:srgbClr val="292934"/>
                </a:solidFill>
                <a:effectLst/>
                <a:uLnTx/>
                <a:uFillTx/>
                <a:latin typeface="Arial"/>
                <a:ea typeface="+mn-ea"/>
                <a:cs typeface="+mn-cs"/>
              </a:rPr>
              <a:t>www.alsharif.info</a:t>
            </a:r>
            <a:r>
              <a:rPr kumimoji="0" lang="en-US" sz="1200" b="0" i="0" u="none" strike="noStrike" kern="1200" cap="none" spc="0" normalizeH="0" baseline="0" noProof="0" dirty="0">
                <a:ln>
                  <a:noFill/>
                </a:ln>
                <a:solidFill>
                  <a:srgbClr val="292934"/>
                </a:solidFill>
                <a:effectLst/>
                <a:uLnTx/>
                <a:uFillTx/>
                <a:latin typeface="Arial"/>
                <a:ea typeface="+mn-ea"/>
                <a:cs typeface="+mn-cs"/>
              </a:rPr>
              <a:t>/iom530</a:t>
            </a:r>
          </a:p>
        </p:txBody>
      </p:sp>
      <p:pic>
        <p:nvPicPr>
          <p:cNvPr id="7" name="Picture 6" descr="5.2.png">
            <a:extLst>
              <a:ext uri="{FF2B5EF4-FFF2-40B4-BE49-F238E27FC236}">
                <a16:creationId xmlns:a16="http://schemas.microsoft.com/office/drawing/2014/main" id="{C268E171-09D0-7942-B7FC-57E73A7F4937}"/>
              </a:ext>
            </a:extLst>
          </p:cNvPr>
          <p:cNvPicPr>
            <a:picLocks noChangeAspect="1"/>
          </p:cNvPicPr>
          <p:nvPr/>
        </p:nvPicPr>
        <p:blipFill rotWithShape="1">
          <a:blip r:embed="rId2">
            <a:extLst>
              <a:ext uri="{28A0092B-C50C-407E-A947-70E740481C1C}">
                <a14:useLocalDpi xmlns:a14="http://schemas.microsoft.com/office/drawing/2010/main" val="0"/>
              </a:ext>
            </a:extLst>
          </a:blip>
          <a:srcRect l="48317"/>
          <a:stretch/>
        </p:blipFill>
        <p:spPr>
          <a:xfrm>
            <a:off x="5618922" y="1324245"/>
            <a:ext cx="3067878" cy="2701315"/>
          </a:xfrm>
          <a:prstGeom prst="rect">
            <a:avLst/>
          </a:prstGeom>
        </p:spPr>
      </p:pic>
    </p:spTree>
    <p:extLst>
      <p:ext uri="{BB962C8B-B14F-4D97-AF65-F5344CB8AC3E}">
        <p14:creationId xmlns:p14="http://schemas.microsoft.com/office/powerpoint/2010/main" val="1132877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VIDEO_FILES_RECORD" val="&lt;Videos&gt;&lt;Video Name=&quot;FLV_287_1_63926.flv&quot; Position=&quot;1&quot; SlideID=&quot;287&quot;/&gt;&lt;Video Name=&quot;FLV_256_1_23244.flv&quot; Position=&quot;1&quot; SlideID=&quot;256&quot;/&gt;&lt;Video Name=&quot;FLV_256_1_17255.flv&quot; Position=&quot;1&quot; SlideID=&quot;256&quot;/&gt;&lt;Video Name=&quot;FLV_256_1_33907.flv&quot; Position=&quot;1&quot; SlideID=&quot;256&quot;/&gt;&lt;/Videos&gt;&#10;"/>
  <p:tag name="MMPROD_UIDATA" val="&lt;database version=&quot;7.0&quot;&gt;&lt;object type=&quot;1&quot; unique_id=&quot;10001&quot;&gt;&lt;property id=&quot;20141&quot; value=&quot;01 Course Intro&quot;/&gt;&lt;property id=&quot;20148&quot; value=&quot;5&quot;/&gt;&lt;property id=&quot;20184&quot; value=&quot;7&quot;/&gt;&lt;property id=&quot;20226&quot; value=&quot;I:\My Documents\Faculty\Courses\SENG 640, SP13\02. Lecture Materials\01 Course Intro.pptx&quot;/&gt;&lt;property id=&quot;20250&quot; value=&quot;7&quot;/&gt;&lt;property id=&quot;20251&quot; value=&quot;0&quot;/&gt;&lt;property id=&quot;20259&quot; value=&quot;0&quot;/&gt;&lt;property id=&quot;20501&quot; value=&quot;I:\My Documents\Faculty\Courses\SENG 640, SP13\02. Lecture Materials\&quot;/&gt;&lt;object type=&quot;2&quot; unique_id=&quot;10002&quot;&gt;&lt;object type=&quot;3&quot; unique_id=&quot;10003&quot;&gt;&lt;property id=&quot;20148&quot; value=&quot;5&quot;/&gt;&lt;property id=&quot;20300&quot; value=&quot;Slide 1 - &amp;quot;System Architecture&amp;#x0D;&amp;#x0A;SENG 640&amp;quot;&quot;/&gt;&lt;property id=&quot;20303&quot; value=&quot;-1&quot;/&gt;&lt;property id=&quot;20307&quot; value=&quot;256&quot;/&gt;&lt;property id=&quot;20309&quot; value=&quot;-1&quot;/&gt;&lt;/object&gt;&lt;object type=&quot;3&quot; unique_id=&quot;10004&quot;&gt;&lt;property id=&quot;20148&quot; value=&quot;5&quot;/&gt;&lt;property id=&quot;20300&quot; value=&quot;Slide 2 - &amp;quot;Agenda&amp;quot;&quot;/&gt;&lt;property id=&quot;20303&quot; value=&quot;-1&quot;/&gt;&lt;property id=&quot;20307&quot; value=&quot;287&quot;/&gt;&lt;property id=&quot;20308&quot; value=&quot;FLV_287_2_55915.flv&quot;/&gt;&lt;property id=&quot;20309&quot; value=&quot;-1&quot;/&gt;&lt;property id=&quot;20311&quot; value=&quot;0,3356&quot;/&gt;&lt;property id=&quot;20314&quot; value=&quot;0&quot;/&gt;&lt;property id=&quot;20315&quot; value=&quot;0&quot;/&gt;&lt;property id=&quot;20316&quot; value=&quot;3356&quot;/&gt;&lt;/object&gt;&lt;object type=&quot;3&quot; unique_id=&quot;10005&quot;&gt;&lt;property id=&quot;20148&quot; value=&quot;5&quot;/&gt;&lt;property id=&quot;20300&quot; value=&quot;Slide 3 - &amp;quot;Syllabus - Overview&amp;quot;&quot;/&gt;&lt;property id=&quot;20303&quot; value=&quot;-1&quot;/&gt;&lt;property id=&quot;20307&quot; value=&quot;297&quot;/&gt;&lt;property id=&quot;20309&quot; value=&quot;-1&quot;/&gt;&lt;/object&gt;&lt;object type=&quot;3&quot; unique_id=&quot;10006&quot;&gt;&lt;property id=&quot;20148&quot; value=&quot;5&quot;/&gt;&lt;property id=&quot;20300&quot; value=&quot;Slide 4 - &amp;quot;Syllabus - Materials&amp;quot;&quot;/&gt;&lt;property id=&quot;20303&quot; value=&quot;-1&quot;/&gt;&lt;property id=&quot;20307&quot; value=&quot;298&quot;/&gt;&lt;property id=&quot;20309&quot; value=&quot;-1&quot;/&gt;&lt;/object&gt;&lt;object type=&quot;3&quot; unique_id=&quot;10007&quot;&gt;&lt;property id=&quot;20148&quot; value=&quot;5&quot;/&gt;&lt;property id=&quot;20300&quot; value=&quot;Slide 5 - &amp;quot;Syllabus – Learning Outcomes&amp;quot;&quot;/&gt;&lt;property id=&quot;20303&quot; value=&quot;-1&quot;/&gt;&lt;property id=&quot;20307&quot; value=&quot;299&quot;/&gt;&lt;property id=&quot;20309&quot; value=&quot;-1&quot;/&gt;&lt;/object&gt;&lt;object type=&quot;3&quot; unique_id=&quot;10008&quot;&gt;&lt;property id=&quot;20148&quot; value=&quot;5&quot;/&gt;&lt;property id=&quot;20300&quot; value=&quot;Slide 6 - &amp;quot;Syllabus – Grading&amp;quot;&quot;/&gt;&lt;property id=&quot;20303&quot; value=&quot;-1&quot;/&gt;&lt;property id=&quot;20307&quot; value=&quot;300&quot;/&gt;&lt;property id=&quot;20309&quot; value=&quot;-1&quot;/&gt;&lt;/object&gt;&lt;object type=&quot;3&quot; unique_id=&quot;10009&quot;&gt;&lt;property id=&quot;20148&quot; value=&quot;5&quot;/&gt;&lt;property id=&quot;20300&quot; value=&quot;Slide 7 - &amp;quot;Syllabus – Schedule/DL&amp;quot;&quot;/&gt;&lt;property id=&quot;20303&quot; value=&quot;-1&quot;/&gt;&lt;property id=&quot;20307&quot; value=&quot;301&quot;/&gt;&lt;property id=&quot;20309&quot; value=&quot;-1&quot;/&gt;&lt;/object&gt;&lt;object type=&quot;3&quot; unique_id=&quot;10010&quot;&gt;&lt;property id=&quot;20148&quot; value=&quot;5&quot;/&gt;&lt;property id=&quot;20300&quot; value=&quot;Slide 8 - &amp;quot;Homework Project&amp;quot;&quot;/&gt;&lt;property id=&quot;20303&quot; value=&quot;-1&quot;/&gt;&lt;property id=&quot;20307&quot; value=&quot;302&quot;/&gt;&lt;property id=&quot;20309&quot; value=&quot;-1&quot;/&gt;&lt;/object&gt;&lt;object type=&quot;3&quot; unique_id=&quot;10011&quot;&gt;&lt;property id=&quot;20148&quot; value=&quot;5&quot;/&gt;&lt;property id=&quot;20300&quot; value=&quot;Slide 9 - &amp;quot;Homework Project&amp;quot;&quot;/&gt;&lt;property id=&quot;20303&quot; value=&quot;-1&quot;/&gt;&lt;property id=&quot;20307&quot; value=&quot;303&quot;/&gt;&lt;property id=&quot;20309&quot; value=&quot;-1&quot;/&gt;&lt;/object&gt;&lt;object type=&quot;3&quot; unique_id=&quot;10012&quot;&gt;&lt;property id=&quot;20148&quot; value=&quot;5&quot;/&gt;&lt;property id=&quot;20300&quot; value=&quot;Slide 10 - &amp;quot;Homework Template&amp;quot;&quot;/&gt;&lt;property id=&quot;20303&quot; value=&quot;-1&quot;/&gt;&lt;property id=&quot;20307&quot; value=&quot;304&quot;/&gt;&lt;property id=&quot;20309&quot; value=&quot;-1&quot;/&gt;&lt;/object&gt;&lt;object type=&quot;3&quot; unique_id=&quot;10013&quot;&gt;&lt;property id=&quot;20148&quot; value=&quot;5&quot;/&gt;&lt;property id=&quot;20300&quot; value=&quot;Slide 11 - &amp;quot;Software Tool&amp;quot;&quot;/&gt;&lt;property id=&quot;20303&quot; value=&quot;-1&quot;/&gt;&lt;property id=&quot;20307&quot; value=&quot;294&quot;/&gt;&lt;property id=&quot;20309&quot; value=&quot;-1&quot;/&gt;&lt;/object&gt;&lt;object type=&quot;3&quot; unique_id=&quot;10014&quot;&gt;&lt;property id=&quot;20148&quot; value=&quot;5&quot;/&gt;&lt;property id=&quot;20300&quot; value=&quot;Slide 12 - &amp;quot;Software Tool&amp;quot;&quot;/&gt;&lt;property id=&quot;20303&quot; value=&quot;-1&quot;/&gt;&lt;property id=&quot;20307&quot; value=&quot;305&quot;/&gt;&lt;property id=&quot;20309&quot; value=&quot;-1&quot;/&gt;&lt;/object&gt;&lt;object type=&quot;3&quot; unique_id=&quot;10015&quot;&gt;&lt;property id=&quot;20148&quot; value=&quot;5&quot;/&gt;&lt;property id=&quot;20300&quot; value=&quot;Slide 13 - &amp;quot;Summary&amp;quot;&quot;/&gt;&lt;property id=&quot;20303&quot; value=&quot;-1&quot;/&gt;&lt;property id=&quot;20307&quot; value=&quot;296&quot;/&gt;&lt;property id=&quot;20309&quot; value=&quot;-1&quot;/&gt;&lt;/object&gt;&lt;/object&gt;&lt;object type=&quot;8&quot; unique_id=&quot;10030&quot;&gt;&lt;/object&gt;&lt;object type=&quot;10&quot; unique_id=&quot;10391&quot;&gt;&lt;object type=&quot;11&quot; unique_id=&quot;10392&quot;&gt;&lt;/object&gt;&lt;object type=&quot;13&quot; unique_id=&quot;10394&quot;&gt;&lt;/object&gt;&lt;/object&gt;&lt;object type=&quot;4&quot; unique_id=&quot;10393&quot;&gt;&lt;/object&gt;&lt;/object&gt;&lt;/database&gt;"/>
  <p:tag name="MMPROD_THEME_BG_IMAGE" val=""/>
  <p:tag name="MMPROD_TAG_VCONFIG" val="PD94bWwgdmVyc2lvbj0iMS4wIiBlbmNvZGluZz0idXRmLTgiPz4NCjxjb25maWd1cmF0aW9uPg0KCTxicmFuZGluZz4NCgkJPHVpZm9udCBuYW1lPSJGT05UX05PVEVTX1RFWFQiIHZhbHVlPSJWZXJkYW5hLDksZmFsc2UsZmFsc2UsZmFsc2UiLz4NCgk8L2JyYW5kaW5n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PHVpc2hvdyBuYW1lPSJwcmVzZW50ZXJiaW8iIHZhbHVlPSJ0cnVlIi8+PHVpc2hvdyBuYW1lPSJjb21wYW55bG9nbyIgdmFsdWU9InRydWUiLz48dWlzaG93IG5hbWU9InNpZGViYXIiIHZhbHVlPSJ0cnVlIi8+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PHVpc2hvdyBuYW1lPSJ2b2x1bWUiIHZhbHVlPSJ0cnVlIi8+PHVpc2hvdyBuYW1lPSJwbGF5YmFyIiB2YWx1ZT0idHJ1ZSIvPjx1aXNob3cgbmFtZT0idGFsa2luZ2hlYWQiIHZhbHVlPSJ0cnVlIi8+PHVpc2hvdyBuYW1lPSJzaWRlYmFyb25yaWdodCIgdmFsdWU9InRydWUiLz48dWlzaG93IG5hbWU9InZpZXdjaGFuZ2UiIHZhbHVlPSJ0cnVlIi8+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lNsaWRlICVuIi8+DQoJCTwhLS0gc3Vic3RpdHV0aW9uOiAlbiA9PSBzbGlkZSBudW1iZXIgLS0+DQoJCTwhLS0gc3Vic3RpdHV0aW9uOiAldCA9PSB0b3RhbCBzbGlkZSBjb3VudCAtLT4NCgkJPHVpdGV4dCBuYW1lPSJTQ1JVQkJBUlNUQVRVU19TTElERUlORk8iIHZhbHVlPSJTbGlkZSAlbiAvICV0IHwgIi8+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DQoJCTx1aXRleHQgbmFtZT0iVEFCX1FVSVoiIHZhbHVlPSJRdWl6Ii8+DQoJCTx1aXRleHQgbmFtZT0iVEFCX09VVExJTkUiIHZhbHVlPSJPdXRsaW5lIi8+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DQoJCTx1aXRleHQgbmFtZT0iU0xJREVfTk9URVMiIHZhbHVlPSJTbGlkZSBOb3RlcyIvPg0KCQk8IS0tcXVpeiBwb2QgYW5kIG1lc3NhZ2UgYm94IHRleHRzLS0+DQoJCTx1aXRleHQgbmFtZT0iUVVJWlBPRF9RVUlaX0FUVEVNUFQiIHZhbHVlPSJRdWl6IEF0dGVtcHQ6Ii8+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DQoJCTx1aXRleHQgbmFtZT0iUVVJWlBPRF9RVUVTQVRNUFRfU1RSIiB2YWx1ZT0iQXR0ZW1wdDogJW4gb2YgJXQiLz4NCgkJPHVpdGV4dCBuYW1lPSJRVUlaUE9EX1FVRVNUWVBFX1NUUiIgdmFsdWU9IlR5cGU6ICVzIi8+DQoJCTx1aXRleHQgbmFtZT0iUVVJWlBPRF9RVUVTVFlQRV9HUkQiIHZhbHVlPSJHcmFkZWQiLz4NCgkJPHVpdGV4dCBuYW1lPSJRVUlaUE9EX1FVRVNUWVBFX1NWWSIgdmFsdWU9IlN1cnZleSIvPg0KCQk8dWl0ZXh0IG5hbWU9IlFVSVpQT0RfUVVJWkFUTVBUX0lORiIgdmFsdWU9IkluZmluaXRlIi8+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DQoJCTx1aXRleHQgbmFtZT0iRE9DV1JBUF9NU0ciIHZhbHVlPSJTYXZlIHRvIE15IENvbXB1dGVyIi8+DQoJCTx1aXRleHQgbmFtZT0iRE9DV1JBUF9QUk9NUFQiIHZhbHVlPSJDbGljayB0byBEb3dubG9hZCIvPg0KCTwvbGFuZ3VhZ2U+DQoJPGxhbmd1YWdlIGlkPSJkZ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DQoJCTx1aXRleHQgbmFtZT0iU0NSVUJCQVJTVEFUVVNfUVVFU1RJT04iIHZhbHVlPSJGcmFnZSBiZWFudHdvcnRlbiIvPg0KCQk8dWl0ZXh0IG5hbWU9IlNDUlVCQkFSU1RBVFVTX1JFVklFV1FVSVoiIHZhbHVlPSJOb2NobWFscyBkdXJjaHNlaGVuIi8+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DQoJCTx1aXRleHQgbmFtZT0iQklPV0lOX1RJVExFIiB2YWx1ZT0iU3ByZWNoZXI6ICVwIi8+DQoJCTx1aXRleHQgbmFtZT0iQklPQlROX1RJVExFIiB2YWx1ZT0iU3ByZWNoZXIiLz4NCgkJPHVpdGV4dCBuYW1lPSJESVZJREVSQlROX1RJVExFIiB2YWx1ZT0ifCIvPg0KCQk8dWl0ZXh0IG5hbWU9IkNPTlRBQ1RCVE5fVElUTEUiIHZhbHVlPSJLb250YWt0Ii8+DQoJCTx1aXRleHQgbmFtZT0iVEFCX1FVSVoiIHZhbHVlPSJRdWl6Ii8+DQoJCTx1aXRleHQgbmFtZT0iVEFCX09VVExJTkUiIHZhbHVlPSJTdHJ1a3R1ciIvPg0KCQk8dWl0ZXh0IG5hbWU9IlRBQl9USFVNQiIgdmFsdWU9Ik1pbmlhdHVyIi8+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DQoJCTx1aXRleHQgbmFtZT0iUVVJWlBPRF9RVUVTQVRNUFRfU1RSIiB2YWx1ZT0iVmVyc3VjaDogJW4gdm9uICV0Ii8+DQoJCTx1aXRleHQgbmFtZT0iUVVJWlBPRF9RVUVTVFlQRV9TVFIiIHZhbHVlPSJUeXA6ICVzIi8+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DQoJCTx1aXRleHQgbmFtZT0iU0NSVUJCQVJTVEFUVVNfQlVGRkVSSU5HIiB2YWx1ZT0iTWlzZSBlbiBtw6ltb2lyZSIvPg0KCQk8dWl0ZXh0IG5hbWU9IlNDUlVCQkFSU1RBVFVTX1FVRVNUSU9OIiB2YWx1ZT0iUsOpcG9uZHJlIMOgIGxhIHF1ZXN0aW9uIi8+DQoJCTx1aXRleHQgbmFtZT0iU0NSVUJCQVJTVEFUVVNfUkVWSUVXUVVJWiIgdmFsdWU9IlLDqXZpc2lvbiBkdSBxdWVzdGlvbm5haXJlIi8+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DQoJCTx1aXRleHQgbmFtZT0iQVRUQUNITUVOVFMiIHZhbHVlPSJQacOoY2VzIGpvaW50ZXMiLz4NCgkJPCEtLSBzdWJzdGl0dXRpb246ICVwID09IGN1cnJlbnQgc3BlYWtlcidzIHRpdGxlIC0tPg0KCQk8dWl0ZXh0IG5hbWU9IkJJT1dJTl9USVRMRSIgdmFsdWU9IkJpbyA6ICVwIi8+DQoJCTx1aXRleHQgbmFtZT0iQklPQlROX1RJVExFIiB2YWx1ZT0iQmlvIDoiLz4NCgkJPHVpdGV4dCBuYW1lPSJESVZJREVSQlROX1RJVExFIiB2YWx1ZT0ifCIvPg0KCQk8dWl0ZXh0IG5hbWU9IkNPTlRBQ1RCVE5fVElUTEUiIHZhbHVlPSJDb250YWN0Ii8+DQoJCTx1aXRleHQgbmFtZT0iVEFCX1FVSVoiIHZhbHVlPSJRdWl6Ii8+DQoJCTx1aXRleHQgbmFtZT0iVEFCX09VVExJTkUiIHZhbHVlPSJQbGFuIi8+DQoJCTx1aXRleHQgbmFtZT0iVEFCX1RIVU1CIiB2YWx1ZT0iRGlhcG9zIi8+DQoJCTx1aXRleHQgbmFtZT0iVEFCX05PVEVTIiB2YWx1ZT0iTm90ZXMiLz4NCgkJPHVpdGV4dCBuYW1lPSJUQUJfU0VBUkNIIiB2YWx1ZT0iUmVjaGVyY2hlIi8+DQoJCTx1aXRleHQgbmFtZT0iU0xJREVfSEVBRElORyIgdmFsdWU9IlRpdHJlIGRlIGxhIGRpYXBvc2l0aXZlIi8+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DQoJCTx1aXRleHQgbmFtZT0iQVRUQUNITkFNRV9IRUFESU5HIiB2YWx1ZT0iTm9tIGRlIGZpY2hpZXIiLz4NCgkJPHVpdGV4dCBuYW1lPSJBVFRBQ0hTSVpFX0hFQURJTkciIHZhbHVlPSJUYWlsbGUiLz4NCgkJPHVpdGV4dCBuYW1lPSJTTElERV9OT1RFUyIgdmFsdWU9IkNvbW1lbnRhaXJlcyBkZXMgZGlhcG9zaXRpdmVzIi8+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250cmVyIGwnZW5jYWRyw6kgYXV4IHBhcnRpY2lwYW50cyIvPg0KCQk8dWl0ZXh0IG5hbWU9Ik1VVEUiIHZhbHVlPSJNdWV0Ii8+DQoJCTx1aXRleHQgbmFtZT0iRE9DV1JBUF9USVRMRSIgdmFsdWU9IlBpw6hjZSBqb2ludGUgUHJlc2VudGVyIi8+DQoJCTx1aXRleHQgbmFtZT0iRE9DV1JBUF9NU0ciIHZhbHVlPSJFbnJlZ2lzdHJlciBzdXIgbW9uIG9yZGluYXRldXIiLz4NCgkJPHVpdGV4dCBuYW1lPSJET0NXUkFQX1BST01QVCIgdmFsdWU9IkNsaXF1ZXIgcG91ciB0w6lsw6ljaGFyZ2VyIi8+DQoJPC9sYW5ndWFnZT4NCgk8bGFuZ3VhZ2UgaWQ9Imph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Ljgrnjg6njgqTjg4kgOiAlbiIvPg0KCQk8IS0tIHN1YnN0aXR1dGlvbjogJW4gPT0gc2xpZGUgbnVtYmVyIC0tPg0KCQk8IS0tIHN1YnN0aXR1dGlvbjogJXQgPT0gdG90YWwgc2xpZGUgY291bnQgLS0+DQoJCTx1aXRleHQgbmFtZT0iU0NSVUJCQVJTVEFUVVNfU0xJREVJTkZPIiB2YWx1ZT0i44K544Op44Kk44OJIDogJW4gLyAldCB8ICIvPg0KCQk8dWl0ZXh0IG5hbWU9IlNDUlVCQkFSU1RBVFVTX1NUT1BQRUQiIHZhbHVlPSLlgZzmraIiLz4NCgkJPHVpdGV4dCBuYW1lPSJTQ1JVQkJBUlNUQVRVU19QTEFZSU5HIiB2YWx1ZT0i5YaN55Sf5LitIi8+DQoJCTx1aXRleHQgbmFtZT0iU0NSVUJCQVJTVEFUVVNfTk9BVURJTyIgdmFsdWU9Iumfs+WjsOOBquOBlyIvPg0KCQk8dWl0ZXh0IG5hbWU9IlNDUlVCQkFSU1RBVFVTX1ZJRFBMQVlJTkciIHZhbHVlPSLjg5Pjg4fjgqrlho3nlJ/kuK0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s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57WM5q20IDogJXAiLz4NCgkJPHVpdGV4dCBuYW1lPSJCSU9CVE5fVElUTEUiIHZhbHVlPSLntYzmrbQiLz4NCgkJPHVpdGV4dCBuYW1lPSJESVZJREVSQlROX1RJVExFIiB2YWx1ZT0ifCIvPg0KCQk8dWl0ZXh0IG5hbWU9IkNPTlRBQ1RCVE5fVElUTEUiIHZhbHVlPSLjgYrllY/jgYTlkIjjgo/jgZsiLz4NCgkJPHVpdGV4dCBuYW1lPSJUQUJfUVVJWiIgdmFsdWU9IuOCr+OCpOOCuiIvPg0KCQk8dWl0ZXh0IG5hbWU9IlRBQl9PVVRMSU5FIiB2YWx1ZT0i44Ki44Km44OI44Op44Kk44OzIi8+DQoJCTx1aXRleHQgbmFtZT0iVEFCX1RIVU1CIiB2YWx1ZT0i44K144Og44ON44O844OrIi8+DQoJCTx1aXRleHQgbmFtZT0iVEFCX05PVEVTIiB2YWx1ZT0i44OO44O844OIIi8+DQoJCTx1aXRleHQgbmFtZT0iVEFCX1NFQVJDSCIgdmFsdWU9IuaknOe0oiIvPg0KCQk8dWl0ZXh0IG5hbWU9IlNMSURFX0hFQURJTkciIHZhbHVlPSLjgrnjg6njgqTjg4njgr/jgqTjg4jjg6siLz4NCgkJPHVpdGV4dCBuYW1lPSJEVVJBVElPTl9IRUFESU5HIiB2YWx1ZT0i6ZW344GVIi8+DQoJCTx1aXRleHQgbmFtZT0iU0VBUkNIX0hFQURJTkciIHZhbHVlPSLmpJzntKLjgZnjgovjg4bjgq3jgrnjg4ggOiAiLz4NCgkJPHVpdGV4dCBuYW1lPSJUSFVNQl9IRUFESU5HIiB2YWx1ZT0i44K544Op44Kk44OJIi8+DQoJCTx1aXRleHQgbmFtZT0iVEhVTUJfSU5GTyIgdmFsdWU9IuOCueODqeOCpOODieOCv+OCpOODiOODqyAvIOmVt+OBlSIvPg0KCQk8dWl0ZXh0IG5hbWU9IkFUVEFDSE5BTUVfSEVBRElORyIgdmFsdWU9IuODleOCoeOCpOODq+WQjSIvPg0KCQk8dWl0ZXh0IG5hbWU9IkFUVEFDSFNJWkVfSEVBRElORyIgdmFsdWU9IuOCteOCpOOCuiIvPg0KCQk8dWl0ZXh0IG5hbWU9IlNMSURFX05PVEVTIiB2YWx1ZT0i44K544Op44Kk44OJ44OO44O844OIIi8+DQoJCTwhLS1xdWl6IHBvZCBhbmQgbWVzc2FnZSBib3ggdGV4dHMtLT4NCgkJPHVpdGV4dCBuYW1lPSJRVUlaUE9EX1FVSVpfQVRURU1QVCIgdmFsdWU9IuOCr+OCpOOCuuippuihjOWbnuaVsCA6ICIvPg0KCQk8dWl0ZXh0IG5hbWU9IlFVSVpQT0RfUVVJWl9BVFRFTVBUX1ZBTFVFIiB2YWx1ZT0iJW4gLyAldCIvPg0KCQk8dWl0ZXh0IG5hbWU9IlFVSVpQT0RfUVVJWl9TQ09SRSIgdmFsdWU9IuOCueOCs+OCoiA6ICIvPg0KCQk8dWl0ZXh0IG5hbWU9IlFVSVpQT0RfUVVJWl9QQVNTU0NPUkUiIHZhbHVlPSLlkIjmoLzngrkgOiIvPg0KCQk8dWl0ZXh0IG5hbWU9IlFVSVpQT0RfUVVJWl9NQVhTQ09SRSIgdmFsdWU9IuacgOmrmOW+l+eCuSA6ICIvPg0KCQk8dWl0ZXh0IG5hbWU9IlFVSVpQT0RfUVVFU0FUTVBUX1NUUiIgdmFsdWU9IuippuihjOWbnuaVsCA6ICVuIC8gJXQiLz4NCgkJPHVpdGV4dCBuYW1lPSJRVUlaUE9EX1FVRVNUWVBFX1NUUiIgdmFsdWU9IuOCv+OCpOODlyA6ICVzIi8+DQoJCTx1aXRleHQgbmFtZT0iUVVJWlBPRF9RVUVTVFlQRV9HUkQiIHZhbHVlPSLoqZXkvqEiLz4NCgkJPHVpdGV4dCBuYW1lPSJRVUlaUE9EX1FVRVNUWVBFX1NWWSIgdmFsdWU9IuOCouODs+OCseODvOODiCIvPg0KCQk8dWl0ZXh0IG5hbWU9IlFVSVpQT0RfUVVJWkFUTVBUX0lORiIgdmFsdWU9IueEoeWItumZkCIvPg0KCQk8dWl0ZXh0IG5hbWU9IlFVSVpQT0RfUVVFU0FUTVBUX0lORiIgdmFsdWU9IueEoeWItumZkCIvPg0KCQk8dWl0ZXh0IG5hbWU9IldBUk5JTkdNU0dfWUVTU1RSSU5HIiB2YWx1ZT0i44Gv44GEIi8+DQoJCTx1aXRleHQgbmFtZT0iV0FSTklOR01TR19OT1NUUklORyIgdmFsdWU9IuOBhOOBhOOBiCIvPg0KCQk8dWl0ZXh0IG5hbWU9IldBUk5JTkdNU0dfVElUTEVTVFJJTkciIHZhbHVlPSLjgq/jgqTjgrrjga7jg4rjg5PjgrLjg7zjgrfjg6fjg7PjgavplqLjgZnjgovorablkYoiLz4NCgkJPHVpdGV4dCBuYW1lPSJXQVJOSU5HTVNHX01TR1NUUklORyIgdmFsdWU9IuOBk+OBruOCr+OCpOOCuuOBq+OBr+OAgeOBvuOBoOino+etlOOBl+OBpuOBhOOBquOBhOizquWVj+OBjOOBguOCiuOBvuOBmeOAgiYjeEE7JiN4QTsg44Kv44Kk44K644KS57WC5LqG44GZ44KL44Gr44Gv44CB44CM44Gv44GE44CN44KS44Kv44Oq44OD44Kv44GX44G+44GZ44CC44Kv44Kk44K644KS57aa6KGM44GZ44KL44Gr44Gv44CB44CM44GE44GE44GI44CN44KS44Kv44Oq44OD44Kv44GX44G+44GZ44CCIi8+DQoJCTx1aXRleHQgbmFtZT0iSU5GT1JNQVRJT05fSDI2NF9GTEFTSFBMQVlFUiIgdmFsdWU9IuOBiuS9v+OBhOOBruOCs+ODs+ODlOODpeODvOOCv+OBq+ePvuWcqOOCpOODs+OCueODiOODvOODq+OBleOCjOOBpuOBhOOCiyBGbGFzaCBQbGF5ZXIg44Gu44OQ44O844K444On44Oz44Gv44CB44GT44Gu44OT44OH44Kq44KS44K144Od44O844OI44GX44Gm44GE44G+44Gb44KT44CC5pyA5paw44GuIEZsYXNoIFBsYXllciDjgpLjg4Djgqbjg7Pjg63jg7zjg4njgZnjgovjgavjga/jgIHjg5Pjg4fjgqrpoJjln5/jgpLjgq/jg6rjg4Pjgq/jgZfjgabjgY/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C5Yqg6ICF44Gr6KaL44Gb44KLIi8+DQoJCTx1aXRleHQgbmFtZT0iTVVURSIgdmFsdWU9IuODn+ODpeODvOODiCIvPg0KCQk8dWl0ZXh0IG5hbWU9IkRPQ1dSQVBfVElUTEUiIHZhbHVlPSJQcmVzZW50ZXIg5re75LuY44OV44Kh44Kk44OrIi8+DQoJCTx1aXRleHQgbmFtZT0iRE9DV1JBUF9NU0ciIHZhbHVlPSLjg57jgqTjgrPjg7Pjg5Tjg6Xjg7zjgr/jgavkv53lrZgiLz4NCgkJPHVpdGV4dCBuYW1lPSJET0NXUkFQX1BST01QVCIgdmFsdWU9IuOCr+ODquODg+OCr+OBl+OBpuODgOOCpuODs+ODreODvOODiSIvPg0KCTwvbGFuZ3VhZ2U+DQoJPGxhbmd1YWdlIGlkPSJrby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x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7Iqs65287J2065OcICVuIi8+DQoJCTwhLS0gc3Vic3RpdHV0aW9uOiAlbiA9PSBzbGlkZSBudW1iZXIgLS0+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DQoJCTx1aXRleHQgbmFtZT0iU0NSVUJCQVJTVEFUVVNfTk9BVURJTyIgdmFsdWU9IuyYpOuUlOyYpCDsl4bsnYwiLz4NCgkJPHVpdGV4dCBuYW1lPSJTQ1JVQkJBUlNUQVRVU19WSURQTEFZSU5HIiB2YWx1ZT0i67mE65SU7JikIOyerOyDnSDspJEiLz4NCgkJPHVpdGV4dCBuYW1lPSJTQ1JVQkJBUlNUQVRVU19MT0FESU5HIiB2YWx1ZT0i66Gc65SpIi8+DQoJCTx1aXRleHQgbmFtZT0iU0NSVUJCQVJTVEFUVVNfQlVGRkVSSU5HIiB2YWx1ZT0i67KE7Y2866eBIi8+DQoJCTx1aXRleHQgbmFtZT0iU0NSVUJCQVJTVEFUVVNfUVVFU1RJT04iIHZhbHVlPSLsp4jrrLjsl5Ag64u17ZWY6riwIi8+DQoJCTx1aXRleHQgbmFtZT0iU0NSVUJCQVJTVEFUVVNfUkVWSUVXUVVJWiIgdmFsdWU9IuyniOusuCDri6Tsi5zrs7TquLAiLz4NCgkJPCEtLSBzdWJzdGl0dXRpb246ICVtID09IG1pbnV0ZXMgcmVtYWluaW5nIC0tPg0KCQk8IS0tIHN1YnN0aXR1dGlvbjogJXMgPT0gc2Vjb25kcyByZW1haW5pbmcgLS0+DQoJCTx1aXRleHQgbmFtZT0iRUxBUFNFRCIgdmFsdWU9IiVt67aEICVz7LSIIOuCqOydjCIvPg0KCQk8dWl0ZXh0IG5hbWU9Ik5PVEZPVU5EIiB2YWx1ZT0i7JeG7J2MIi8+DQoJCTx1aXRleHQgbmFtZT0iQVRUQUNITUVOVFMiIHZhbHVlPSLssqjrtoAg7YyM7J28Ii8+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DQoJCTx1aXRleHQgbmFtZT0iVEFCX1RIVU1CIiB2YWx1ZT0i7LaV7IaM7YyQIi8+DQoJCTx1aXRleHQgbmFtZT0iVEFCX05PVEVTIiB2YWx1ZT0i64W47Yq4Ii8+DQoJCTx1aXRleHQgbmFtZT0iVEFCX1NFQVJDSCIgdmFsdWU9IuqygOyDiSIvPg0KCQk8dWl0ZXh0IG5hbWU9IlNMSURFX0hFQURJTkciIHZhbHVlPSLsiqzrnbzsnbTrk5wg7KCc66qpIi8+DQoJCTx1aXRleHQgbmFtZT0iRFVSQVRJT05fSEVBRElORyIgdmFsdWU9IuyerOyDneyLnOqwhCIvPg0KCQk8dWl0ZXh0IG5hbWU9IlNFQVJDSF9IRUFESU5HIiB2YWx1ZT0i7YWN7Iqk7Yq4IOqygOyDiToiLz4NCgkJPHVpdGV4dCBuYW1lPSJUSFVNQl9IRUFESU5HIiB2YWx1ZT0i7Iqs65287J2065OcIi8+DQoJCTx1aXRleHQgbmFtZT0iVEhVTUJfSU5GTyIgdmFsdWU9IuygnOuqqS/snqzsg53si5zqsIQiLz4NCgkJPHVpdGV4dCBuYW1lPSJBVFRBQ0hOQU1FX0hFQURJTkciIHZhbHVlPSLtjIzsnbwg7J2066aEIi8+DQoJCTx1aXRleHQgbmFtZT0iQVRUQUNIU0laRV9IRUFESU5HIiB2YWx1ZT0i7YGs6riwIi8+DQoJCTx1aXRleHQgbmFtZT0iU0xJREVfTk9URVMiIHZhbHVlPSLsiqzrnbzsnbTrk5wg64W47Yq4Ii8+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DQoJCTx1aXRleHQgbmFtZT0iUVVJWlBPRF9RVUlaX1BBU1NTQ09SRSIgdmFsdWU9Iu2GteqzvCDsoJDsiJg6Ii8+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E7ZWY7KeAIOyViuydgCDsp4jrrLjsnbQg7J6I7Iq164uI64ukLiYjeEE7JiN4QTvtgLTspojrpbwg7KKF66OM7ZWY66Ck66m0IFvsmIhd66W8IO2BtOumre2VmOqzoCwg7YC07KaI66W8IOqzhOyGje2VmOugpOuptCBb7JWE64uI7JikXeulvCDtgbTrpq3tlZjsi63si5zsmKQuIi8+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DQoJCTx1aXRleHQgbmFtZT0iRE9DV1JBUF9QUk9NUFQiIHZhbHVlPSLtgbTrpq3tlZjsl6wg64uk7Jq066Gc65OcIi8+DQoJPC9sYW5ndWFnZT4NCgk8bGFuZ3VhZ2UgaWQ9ImVz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RldGVuaWRhIi8+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DQoJCTx1aXRleHQgbmFtZT0iU0NSVUJCQVJTVEFUVVNfUkVWSUVXUVVJWiIgdmFsdWU9IlJldmlzYW5kbyBwcnVlYmEiLz4NCgkJPCEtLSBzdWJzdGl0dXRpb246ICVtID09IG1pbnV0ZXMgcmVtYWluaW5nIC0tPg0KCQk8IS0tIHN1YnN0aXR1dGlvbjogJXMgPT0gc2Vjb25kcyByZW1haW5pbmcgLS0+DQoJCTx1aXRleHQgbmFtZT0iRUxBUFNFRCIgdmFsdWU9IiVtIG1pbnV0b3MgJXMgc2VndW5kb3MgcmVzdGFudGVzIi8+DQoJCTx1aXRleHQgbmFtZT0iTk9URk9VTkQiIHZhbHVlPSJObyBzZSBoYSBlbmNvbnRyYWRvIG5hZGEiLz4NCgkJPHVpdGV4dCBuYW1lPSJBVFRBQ0hNRU5UUyIgdmFsdWU9IkFyY2hpdm9zIGFkanVudG9zIi8+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DQoJCTx1aXRleHQgbmFtZT0iUVVJWlBPRF9RVUlaX0FUVEVNUFRfVkFMVUUiIHZhbHVlPSIlbiBkZSAldCIvPg0KCQk8dWl0ZXh0IG5hbWU9IlFVSVpQT0RfUVVJWl9TQ09SRSIgdmFsdWU9IlB1bnR1YWNpw7NuOiIvPg0KCQk8dWl0ZXh0IG5hbWU9IlFVSVpQT0RfUVVJWl9QQVNTU0NPUkUiIHZhbHVlPSJQdW50dWFjacOzbiBwYXJhIGFwcm9iYXI6Ii8+DQoJCTx1aXRleHQgbmFtZT0iUVVJWlBPRF9RVUlaX01BWFNDT1JFIiB2YWx1ZT0iUHVudHVhY2nDs24gbcOheGltYToiLz4NCgkJPHVpdGV4dCBuYW1lPSJRVUlaUE9EX1FVRVNBVE1QVF9TVFIiIHZhbHVlPSJJbnRlbnRvczogJW4gZGUgJXQiLz4NCgkJPHVpdGV4dCBuYW1lPSJRVUlaUE9EX1FVRVNUWVBFX1NUUiIgdmFsdWU9IlRpcG86ICVzIi8+DQoJCTx1aXRleHQgbmFtZT0iUVVJWlBPRF9RVUVTVFlQRV9HUkQiIHZhbHVlPSJDb24gcHVudHVhY2nDs24iLz4NCgkJPHVpdGV4dCBuYW1lPSJRVUlaUE9EX1FVRVNUWVBFX1NWWSIgdmFsdWU9IkVuY3Vlc3RhIi8+DQoJCTx1aXRleHQgbmFtZT0iUVVJWlBPRF9RVUlaQVRNUFRfSU5GIiB2YWx1ZT0iSW5maW5pdG8iLz4NCgkJPHVpdGV4dCBuYW1lPSJRVUlaUE9EX1FVRVNBVE1QVF9JTkYiIHZhbHVlPSJJbmZpbml0byIvPg0KCQk8dWl0ZXh0IG5hbWU9IldBUk5JTkdNU0dfWUVTU1RSSU5HIiB2YWx1ZT0iU8OtIi8+DQoJCTx1aXRleHQgbmFtZT0iV0FSTklOR01TR19OT1NUUklORyIgdmFsdWU9Ik5vIi8+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DQoJCTwhLS0gc3Vic3RpdHV0aW9uOiAlcCA9PSBwcmVzZW50YXRpb24gdGl0bGUgLS0+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DQoJPGxhbmd1YWdlIGlkPSJwd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TbGlkZSAlbiIvPg0KCQk8IS0tIHN1YnN0aXR1dGlvbjogJW4gPT0gc2xpZGUgbnVtYmVyIC0tPg0KCQk8IS0tIHN1YnN0aXR1dGlvbjogJXQgPT0gdG90YWwgc2xpZGUgY291bnQgLS0+DQoJCTx1aXRleHQgbmFtZT0iU0NSVUJCQVJTVEFUVVNfU0xJREVJTkZPIiB2YWx1ZT0iU2xpZGUgJW4gLyAldCB8ICIvPg0KCQk8dWl0ZXh0IG5hbWU9IlNDUlVCQkFSU1RBVFVTX1NUT1BQRUQiIHZhbHVlPSJQYXJhZG8iLz4NCgkJPHVpdGV4dCBuYW1lPSJTQ1JVQkJBUlNUQVRVU19QTEFZSU5HIiB2YWx1ZT0iUmVwcm9kdXppbmRvIi8+DQoJCTx1aXRleHQgbmFtZT0iU0NSVUJCQVJTVEFUVVNfTk9BVURJTyIgdmFsdWU9IlNlbSDDoXVkaW8iLz4NCgkJPHVpdGV4dCBuYW1lPSJTQ1JVQkJBUlNUQVRVU19WSURQTEFZSU5HIiB2YWx1ZT0iVsOtZGVvIGVtIHJlcHJvZHXDp8OjbyIvPg0KCQk8dWl0ZXh0IG5hbWU9IlNDUlVCQkFSU1RBVFVTX0xPQURJTkciIHZhbHVlPSJDYXJyZWdhbmRvIi8+DQoJCTx1aXRleHQgbmFtZT0iU0NSVUJCQVJTVEFUVVNfQlVGRkVSSU5HIiB2YWx1ZT0iQXJtYXplbmFuZG8gZW0gYnVmZmVyIi8+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DQoJCTx1aXRleHQgbmFtZT0iRUxBUFNFRCIgdmFsdWU9IiVtIG1pbnV0b3MgJXMgc2VndW5kb3MgcmVzdGFudGVzIi8+DQoJCTx1aXRleHQgbmFtZT0iTk9URk9VTkQiIHZhbHVlPSJOYWRhIGVuY29udHJhZG8iLz4NCgkJPHVpdGV4dCBuYW1lPSJBVFRBQ0hNRU5UUyIgdmFsdWU9IkFuZXhv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DQoJCTx1aXRleHQgbmFtZT0iRFVSQVRJT05fSEVBRElORyIgdmFsdWU9IkR1cmHDp8OjbyIvPg0KCQk8dWl0ZXh0IG5hbWU9IlNFQVJDSF9IRUFESU5HIiB2YWx1ZT0iUHJvY3VyYXIgdGV4dG86Ii8+DQoJCTx1aXRleHQgbmFtZT0iVEhVTUJfSEVBRElORyIgdmFsdWU9IlNsaWRlIi8+DQoJCTx1aXRleHQgbmFtZT0iVEhVTUJfSU5GTyIgdmFsdWU9IlTDrXR1bG8vRHVyYcOnw6NvIGRvIHNsaWRlIi8+DQoJCTx1aXRleHQgbmFtZT0iQVRUQUNITkFNRV9IRUFESU5HIiB2YWx1ZT0iTm9tZSBkbyBhcnF1aXZvIi8+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DQoJCTx1aXRleHQgbmFtZT0iUVVJWlBPRF9RVUVTVFlQRV9HUkQiIHZhbHVlPSJDbGFzc2lmaWNhdMOzcmlhIi8+DQoJCTx1aXRleHQgbmFtZT0iUVVJWlBPRF9RVUVTVFlQRV9TVlkiIHZhbHVlPSJQZXNxdWlzYSIvPg0KCQk8dWl0ZXh0IG5hbWU9IlFVSVpQT0RfUVVJWkFUTVBUX0lORiIgdmFsdWU9IkluZmluaXRvIi8+DQoJCTx1aXRleHQgbmFtZT0iUVVJWlBPRF9RVUVTQVRNUFRfSU5GIiB2YWx1ZT0iSW5maW5pdG8iLz4NCgkJPHVpdGV4dCBuYW1lPSJXQVJOSU5HTVNHX1lFU1NUUklORyIgdmFsdWU9IlNpbSIvPg0KCQk8dWl0ZXh0IG5hbWU9IldBUk5JTkdNU0dfTk9TVFJJTkciIHZhbHVlPSJOw6NvIi8+DQoJCTx1aXRleHQgbmFtZT0iV0FSTklOR01TR19USVRMRVNUUklORyIgdmFsdWU9IkFsZXJ0YSBkZSBuYXZlZ2HDp8OjbyBkbyBxdWVzdGlvbsOhcmlvIi8+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3N0cmFyIGJhcnJhIGxhdGVyYWwgYW8gcGFydGljaXBhbnRlcyIvPg0KCQk8dWl0ZXh0IG5hbWU9Ik1VVEUiIHZhbHVlPSJNdWRvIi8+DQoJCTx1aXRleHQgbmFtZT0iRE9DV1JBUF9USVRMRSIgdmFsdWU9IkFuZXhvIGRlIGFycXVpdm8gZG8gUHJlc2VudGVyIi8+DQoJCTx1aXRleHQgbmFtZT0iRE9DV1JBUF9NU0ciIHZhbHVlPSJTYWx2YXIgZW0gTWV1IGNvbXB1dGFkb3IiLz4NCgkJPHVpdGV4dCBuYW1lPSJET0NXUkFQX1BST01QVCIgdmFsdWU9IkNsaXF1ZSBwYXJhIGJhaXhhciIvPg0KCTwvbGFuZ3VhZ2U+DQoJPGxhbmd1YWdlIGlkPSJpd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EaWFwb3NpdGl2YSAlbiIvPg0KCQk8IS0tIHN1YnN0aXR1dGlvbjogJW4gPT0gc2xpZGUgbnVtYmVyIC0tPg0KCQk8IS0tIHN1YnN0aXR1dGlvbjogJXQgPT0gdG90YWwgc2xpZGUgY291bnQgLS0+DQoJCTx1aXRleHQgbmFtZT0iU0NSVUJCQVJTVEFUVVNfU0xJREVJTkZPIiB2YWx1ZT0iRGlhcG9zaXRpdmEgJW4gLyAldCB8ICIvPg0KCQk8dWl0ZXh0IG5hbWU9IlNDUlVCQkFSU1RBVFVTX1NUT1BQRUQiIHZhbHVlPSJJbnRlcnJvdHRvIi8+DQoJCTx1aXRleHQgbmFtZT0iU0NSVUJCQVJTVEFUVVNfUExBWUlORyIgdmFsdWU9IlJpcHJvZHV6aW9uZSIvPg0KCQk8dWl0ZXh0IG5hbWU9IlNDUlVCQkFSU1RBVFVTX05PQVVESU8iIHZhbHVlPSJBdWRpbyBpbmF0dC4iLz4NCgkJPHVpdGV4dCBuYW1lPSJTQ1JVQkJBUlNUQVRVU19WSURQTEFZSU5HIiB2YWx1ZT0iVmlkZW8gaW4gcmlwcm9kdXppb25lIi8+DQoJCTx1aXRleHQgbmFtZT0iU0NSVUJCQVJTVEFUVVNfTE9BRElORyIgdmFsdWU9IkNhcmljYW1lbnRvIi8+DQoJCTx1aXRleHQgbmFtZT0iU0NSVUJCQVJTVEFUVVNfQlVGRkVSSU5HIiB2YWx1ZT0iQnVmZmVyaW5nIi8+DQoJCTx1aXRleHQgbmFtZT0iU0NSVUJCQVJTVEFUVVNfUVVFU1RJT04iIHZhbHVlPSJSaXNwb25kaSBhIGRvbWFuZGEiLz4NCgkJPHVpdGV4dCBuYW1lPSJTQ1JVQkJBUlNUQVRVU19SRVZJRVdRVUlaIiB2YWx1ZT0iUmV2aXNpb25lIGRlbCBxdWl6Ii8+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DQoJCTx1aXRleHQgbmFtZT0iQVRUQUNITUVOVFMiIHZhbHVlPSJBbGxlZ2F0aS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QuIi8+DQoJCTx1aXRleHQgbmFtZT0iVEFCX1FVSVoiIHZhbHVlPSJRdWl6Ii8+DQoJCTx1aXRleHQgbmFtZT0iVEFCX09VVExJTkUiIHZhbHVlPSJTdHJ1dHR1cmEiLz4NCgkJPHVpdGV4dCBuYW1lPSJUQUJfVEhVTUIiIHZhbHVlPSJNaW5pYXR1cmUiLz4NCgkJPHVpdGV4dCBuYW1lPSJUQUJfTk9URVMiIHZhbHVlPSJOb3RlIi8+DQoJCTx1aXRleHQgbmFtZT0iVEFCX1NFQVJDSCIgdmFsdWU9IkNlcmNhIi8+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DQoJCTx1aXRleHQgbmFtZT0iU0xJREVfTk9URVMiIHZhbHVlPSJOb3RlIGRpYXBvc2l0aXZhIi8+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DQoJCTx1aXRleHQgbmFtZT0iUVVJWlBPRF9RVUlaX1BBU1NTQ09SRSIgdmFsdWU9IlB1bnRlZ2dpbyBtaW5pbW86Ii8+DQoJCTx1aXRleHQgbmFtZT0iUVVJWlBPRF9RVUlaX01BWFNDT1JFIiB2YWx1ZT0iUHVudGVnZ2lvIG1hc3NpbW86Ii8+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DQoJCTx1aXRleHQgbmFtZT0iV0FSTklOR01TR19ZRVNTVFJJTkciIHZhbHVlPSJTw6wiLz4NCgkJPHVpdGV4dCBuYW1lPSJXQVJOSU5HTVNHX05PU1RSSU5HIiB2YWx1ZT0iTm8iLz4NCgkJPHVpdGV4dCBuYW1lPSJXQVJOSU5HTVNHX1RJVExFU1RSSU5HIiB2YWx1ZT0iQXZ2ZXJ0ZW56YSBuYXZpZ2F6aW9uZSBxdWl6Ii8+DQoJCTx1aXRleHQgbmFtZT0iV0FSTklOR01TR19NU0dTVFJJTkciIHZhbHVlPSJPY2NvcnJlIGFuY29yYSByaXNwb25kZXJlIGFkIGFsY3VuZSBkb21hbmRlIGRlbCBxdWl6LiYjeEE7JiN4QTtTZSBmYXRlIGNsaWMgc3UgU8OsLCB1c2NpcmV0ZSBkYWwgcXVpei4gRmF0ZSBjbGljIHN1IE5vIHBlciBjb250aW51YXJlIGlsIHF1aXouIi8+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3N0cmEgYmFycmEgbGF0ZXJhbGUgYWkgcGFydGVjaXBhbnRpIi8+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DQoJPGxhbmd1YWdlIGlkPSJub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DQoJCTx1aXRleHQgbmFtZT0iU0NSVUJCQVJTVEFUVVNfUVVFU1RJT04iIHZhbHVlPSJWcmFhZyBtZXQgYW50d29vcmQiLz4NCgkJPHVpdGV4dCBuYW1lPSJTQ1JVQkJBUlNUQVRVU19SRVZJRVdRVUlaIiB2YWx1ZT0iUXVpeiBjb250cm9sZXJlbiIvPg0KCQk8IS0tIHN1YnN0aXR1dGlvbjogJW0gPT0gbWludXRlcyByZW1haW5pbmcgLS0+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DQoJCTwhLS0gc3Vic3RpdHV0aW9uOiAlcCA9PSBjdXJyZW50IHNwZWFrZXIncyB0aXRsZSAtLT4NCgkJPHVpdGV4dCBuYW1lPSJCSU9XSU5fVElUTEUiIHZhbHVlPSJCaW9ncmFmaWU6ICVwIi8+DQoJCTx1aXRleHQgbmFtZT0iQklPQlROX1RJVExFIiB2YWx1ZT0iQmlvZ3JhZmllIi8+DQoJCTx1aXRleHQgbmFtZT0iRElWSURFUkJUTl9USVRMRSIgdmFsdWU9InwiLz4NCgkJPHVpdGV4dCBuYW1lPSJDT05UQUNUQlROX1RJVExFIiB2YWx1ZT0iQ29udGFjdCIvPg0KCQk8dWl0ZXh0IG5hbWU9IlRBQl9RVUlaIiB2YWx1ZT0iUXVpeiIvPg0KCQk8dWl0ZXh0IG5hbWU9IlRBQl9PVVRMSU5FIiB2YWx1ZT0iT3ZlcnppY2h0Ii8+DQoJCTx1aXRleHQgbmFtZT0iVEFCX1RIVU1CIiB2YWx1ZT0iTWluaWF0dXVyIi8+DQoJCTx1aXRleHQgbmFtZT0iVEFCX05PVEVTIiB2YWx1ZT0iTm90aXRpZXMiLz4NCgkJPHVpdGV4dCBuYW1lPSJUQUJfU0VBUkNIIiB2YWx1ZT0iWm9la2VuIi8+DQoJCTx1aXRleHQgbmFtZT0iU0xJREVfSEVBRElORyIgdmFsdWU9IlRpdGVsIHZhbiBkaWEiLz4NCgkJPHVpdGV4dCBuYW1lPSJEVVJBVElPTl9IRUFESU5HIiB2YWx1ZT0iRHV1ciIvPg0KCQk8dWl0ZXh0IG5hbWU9IlNFQVJDSF9IRUFESU5HIiB2YWx1ZT0iWm9la2VuIG5hYXIgdGVrc3Q6Ii8+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DQoJCTx1aXRleHQgbmFtZT0iU0xJREVfTk9URVMiIHZhbHVlPSJEaWFub3RpdGllcyIvPg0KCQk8IS0tcXVpeiBwb2QgYW5kIG1lc3NhZ2UgYm94IHRleHRzLS0+DQoJCTx1aXRleHQgbmFtZT0iUVVJWlBPRF9RVUlaX0FUVEVNUFQiIHZhbHVlPSJRdWl6cG9naW5nOiIvPg0KCQk8dWl0ZXh0IG5hbWU9IlFVSVpQT0RfUVVJWl9BVFRFTVBUX1ZBTFVFIiB2YWx1ZT0iJW4gdmFuICV0Ii8+DQoJCTx1aXRleHQgbmFtZT0iUVVJWlBPRF9RVUlaX1NDT1JFIiB2YWx1ZT0iQmVoYWFsZGUgc2NvcmU6Ii8+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DQoJCTx1aXRleHQgbmFtZT0iRE9DV1JBUF9USVRMRSIgdmFsdWU9IlByZXNlbnRlci1iZXN0YW5kc2JpamxhZ2UiLz4NCgkJPHVpdGV4dCBuYW1lPSJET0NXUkFQX01TRyIgdmFsdWU9Ik9wc2xhYW4gaW4gRGV6ZSBjb21wdXRlciIvPg0KCQk8dWl0ZXh0IG5hbWU9IkRPQ1dSQVBfUFJPTVBUIiB2YWx1ZT0iS2xpayBvbSB0ZSBkb3dubG9hZGVuIi8+DQoJPC9sYW5ndWFnZT4NCgk8bGFuZ3VhZ2UgaWQ9ImNuIj4NCgkJPCEtLSBmb3JtYXQgZm9yIHVpZm9udCB2YWx1ZSBpcyAiZm9udCxzaXplLGlzYm9sZCxpc2l0YWxpYyxpc3NoYWRvd2VkIiAtLT4NCgkJPHVpZm9udCBuYW1lPSJGT05UX1FVSVpaSU5HIiB2YWx1ZT0i5a6L5L2TLTE4MDMwLDEwLGZhbHNlLGZhbHNlLGZhbHNlIi8+DQoJCTx1aWZvbnQgbmFtZT0iRk9OVF9TQ1JVQlNUQVRVUyIgdmFsdWU9IuWui+S9ky0xODAzMCwxMCx0cnVlLGZhbHNlLHRydWUiLz4NCgkJPHVpZm9udCBuYW1lPSJGT05UX1NDUlVCVElNRSIgdmFsdWU9IuWui+S9ky0xODAzMCwxMCxmYWxzZSxmYWxzZSx0cnVlIi8+DQoJCTx1aWZvbnQgbmFtZT0iRk9OVF9FTEFQU0VEVElNRSIgdmFsdWU9IuWui+S9ky0xODAzMCwxMCx0cnVlLGZhbHNlLHRydWUiLz4NCgkJPHVpZm9udCBuYW1lPSJGT05UX1VUSUxTTUVOVSIgdmFsdWU9IuWui+S9ky0xODAzMCwxMCx0cnVlLGZhbHNlLGZhbHNlIi8+DQoJCTx1aWZvbnQgbmFtZT0iRk9OVF9UQUJTIiB2YWx1ZT0i5a6L5L2TLTE4MDMwLDE0LHRydWUsZmFsc2UsdHJ1ZSIvPg0KCQk8dWlmb250IG5hbWU9IkZPTlRfUFJFU0VOVEFUSU9OTkFNRSIgdmFsdWU9IuWui+S9ky0xODAzMCwxNCxmYWxzZSxmYWxzZSx0cnVlIi8+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DQoJCTx1aWZvbnQgbmFtZT0iRk9OVF9PVVRMSU5FIiB2YWx1ZT0i5a6L5L2TLTE4MDMwLDEyLGZhbHNlLGZhbHNlLHRydWUiLz4NCgkJPHVpZm9udCBuYW1lPSJGT05UX1NFQVJDSCIgdmFsdWU9IuWui+S9ky0xODAzMCwxMixmYWxzZSxmYWxzZSx0cnVlIi8+DQoJCTx1aWZvbnQgbmFtZT0iRk9OVF9USFVNQiIgdmFsdWU9IuWui+S9ky0xODAzMCwxMCxmYWxzZSxmYWxzZSx0cnVlIi8+DQoJCTx1aWZvbnQgbmFtZT0iRk9OVF9CSU9XSU4iIHZhbHVlPSLlrovkvZMtMTgwMzAsMTIsZmFsc2UsZmFsc2UsZmFsc2UiLz4NCgkJPHVpZm9udCBuYW1lPSJGT05UX0xJU1RIRUFESU5HIiB2YWx1ZT0i5a6L5L2TLTE4MDMwLDEwLGZhbHNlLGZhbHNlLGZhbHNlIi8+DQoJCTx1aWZvbnQgbmFtZT0iRk9OVF9XSU5USVRMRSIgdmFsdWU9IuWui+S9ky0xODAzMCwxMCxmYWxzZSxmYWxzZSx0cnVlIi8+DQoJCTx1aWZvbnQgbmFtZT0iRk9OVF9BVFRBQ0hNRU5UUyIgdmFsdWU9IuWui+S9ky0xODAzMCwxMixmYWxzZSxmYWxzZSx0cnVlIi8+DQoJCTwhLS1xdWl6IHBvZCBhbmQgbWVzc2FnZSBib3ggdGV4dCBmb250cy0tPg0KCQk8dWlmb250IG5hbWU9IkZPTlRfTVNHQk9YX1dJTlRJVExFIiB2YWx1ZT0i5a6L5L2TLTE4MDMwLDEyLHRydWUsZmFsc2UsdHJ1ZSIvPg0KCQk8dWlmb250IG5hbWU9IkZPTlRfTVNHQk9YX01TRyIgdmFsdWU9IuWui+S9ky0xODAzMCwxMixmYWxzZSxmYWxzZSx0cnVlIi8+DQoJCTx1aWZvbnQgbmFtZT0iRk9OVF9NU0dCT1hfT1BUSU9OUyIgdmFsdWU9IuWui+S9ky0xODAzMCwxMCx0cnVlLGZhbHNlLHRydWUiLz4NCgkJPHVpZm9udCBuYW1lPSJGT05UX1FVSVpQT0RfUVVJWl9USVRMRSIgdmFsdWU9IuWui+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S9ky0xODAzMCwxMCxmYWxzZSxmYWxzZSx0cnVlIi8+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S9ky0xODAzMCwxMCx0cnVlLGZhbHNlLHRydWUiLz4NCgkJPHVpZm9udCBuYW1lPSJGT05UX1FVSVpQT0RfUVVJWl9RVUVTVElPTl9BVFRFTVBURUQiIHZhbHVlPSLlrovkvZMtMTgwMzAsMTAsZmFsc2UsZmFsc2UsdHJ1ZSIvPg0KCQk8dWlmb250IG5hbWU9IkZPTlRfUVVJWlBPRF9RVUlaX1FVRVNUSU9OX0FUVEVNUFRFRF9WQUxVRSIgdmFsdWU9IuWui+S9ky0xODAzMCwxMCx0cnVlLGZhbHNlLHRydWUiLz4NCgkJPHVpZm9udCBuYW1lPSJGT05UX1FVSVpQT0RfUVVJWl9TQ09SRV9UQUciIHZhbHVlPSLlrovkvZMtMTgwMzAsMTIsdHJ1ZSxmYWxzZSx0cnVlIi8+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S9ky0xODAzMCwxMCx0cnVlLGZhbHNlLHRydWUiLz4NCgkJPHVpZm9udCBuYW1lPSJGT05UX1FVSVpQT0RfUVVJWl9QQVNTU0NPUkUiIHZhbHVlPSLlrovkvZMtMTgwMzAsMTAsZmFsc2UsZmFsc2UsdHJ1ZSIvPg0KCQk8dWlmb250IG5hbWU9IkZPTlRfUVVJWlBPRF9RVUlaX1BBU1NTQ09SRV9WQUxVRSIgdmFsdWU9IuWui+S9ky0xODAzMCwxMCx0cnVlLGZhbHNlLHRydWUiLz4NCgkJPCEtLSB1aXRleHQgLS0+DQoJCTwhLS0gc3Vic3RpdHV0aW9uOiAlbiA9PSBzbGlkZSBudW1iZXIgLS0+DQoJCTx1aXRleHQgbmFtZT0iVU5OQU1FRFNMSURFVElUTEUiIHZhbHVlPSLlubvnga/niYcgJW4iLz4NCgkJPCEtLSBzdWJzdGl0dXRpb246ICVuID09IHNsaWRlIG51bWJlciAtLT4NCgkJPCEtLSBzdWJzdGl0dXRpb246ICV0ID09IHRvdGFsIHNsaWRlIGNvdW50IC0tPg0KCQk8dWl0ZXh0IG5hbWU9IlNDUlVCQkFSU1RBVFVTX1NMSURFSU5GTyIgdmFsdWU9IuW5u+eBr+eJhyAlbiAvICV0IHwgIi8+DQoJCTx1aXRleHQgbmFtZT0iU0NSVUJCQVJTVEFUVVNfU1RPUFBFRCIgdmFsdWU9IuW3suWBnOatoiIvPg0KCQk8dWl0ZXh0IG5hbWU9IlNDUlVCQkFSU1RBVFVTX1BMQVlJTkciIHZhbHVlPSLmraPlnKjmkq3mlL4iLz4NCgkJPHVpdGV4dCBuYW1lPSJTQ1JVQkJBUlNUQVRVU19OT0FVRElPIiB2YWx1ZT0i5peg6Z+z6aKRIi8+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DQoJCTx1aXRleHQgbmFtZT0iRUxBUFNFRCIgdmFsdWU9IuWJqeS9mSAlbSDliIbpkp8gJXMg56eSIi8+DQoJCTx1aXRleHQgbmFtZT0iTk9URk9VTkQiIHZhbHVlPSLmnKrmib7liLDku7vkvZXlhoXlrrkiLz4NCgkJPHVpdGV4dCBuYW1lPSJBVFRBQ0hNRU5UUyIgdmFsdWU9IumZhOS7tiIvPg0KCQk8IS0tIHN1YnN0aXR1dGlvbjogJXAgPT0gY3VycmVudCBzcGVha2VyJ3MgdGl0bGUgLS0+DQoJCTx1aXRleHQgbmFtZT0iQklPV0lOX1RJVExFIiB2YWx1ZT0i5Liq5Lq6566A5LuLOiAlcCIvPg0KCQk8dWl0ZXh0IG5hbWU9IkJJT0JUTl9USVRMRSIgdmFsdWU9IuS4quS6uueugOS7iyIvPg0KCQk8dWl0ZXh0IG5hbWU9IkRJVklERVJCVE5fVElUTEUiIHZhbHVlPSJ8Ii8+DQoJCTx1aXRleHQgbmFtZT0iQ09OVEFDVEJUTl9USVRMRSIgdmFsdWU9IuiBlOezu+aWueW8jyIvPg0KCQk8dWl0ZXh0IG5hbWU9IlRBQl9RVUlaIiB2YWx1ZT0i5rWL6aqMIi8+DQoJCTx1aXRleHQgbmFtZT0iVEFCX09VVExJTkUiIHZhbHVlPSLlpKfnurIiLz4NCgkJPHVpdGV4dCBuYW1lPSJUQUJfVEhVTUIiIHZhbHVlPSLnvKnnlaXlm74iLz4NCgkJPHVpdGV4dCBuYW1lPSJUQUJfTk9URVMiIHZhbHVlPSLlpIfms6giLz4NCgkJPHVpdGV4dCBuYW1lPSJUQUJfU0VBUkNIIiB2YWx1ZT0i5pCc57SiIi8+DQoJCTx1aXRleHQgbmFtZT0iU0xJREVfSEVBRElORyIgdmFsdWU9IuW5u+eBr+eJh+agh+mimCIvPg0KCQk8dWl0ZXh0IG5hbWU9IkRVUkFUSU9OX0hFQURJTkciIHZhbHVlPSLmjIHnu63ml7bpl7QiLz4NCgkJPHVpdGV4dCBuYW1lPSJTRUFSQ0hfSEVBRElORyIgdmFsdWU9IuaQnOe0ouaWh+acrDoiLz4NCgkJPHVpdGV4dCBuYW1lPSJUSFVNQl9IRUFESU5HIiB2YWx1ZT0i5bm754Gv54mHIi8+DQoJCTx1aXRleHQgbmFtZT0iVEhVTUJfSU5GTyIgdmFsdWU9IuW5u+eBr+eJh+agh+mimC/mjIHnu63ml7bpl7QiLz4NCgkJPHVpdGV4dCBuYW1lPSJBVFRBQ0hOQU1FX0hFQURJTkciIHZhbHVlPSLmlofku7blkI0iLz4NCgkJPHVpdGV4dCBuYW1lPSJBVFRBQ0hTSVpFX0hFQURJTkciIHZhbHVlPSLlpKflsI8iLz4NCgkJPHVpdGV4dCBuYW1lPSJTTElERV9OT1RFUyIgdmFsdWU9IuW5u+eBr+eJh+Wkh+azqCIvPg0KCQk8IS0tcXVpeiBwb2QgYW5kIG1lc3NhZ2UgYm94IHRleHRzLS0+DQoJCTx1aXRleHQgbmFtZT0iUVVJWlBPRF9RVUlaX0FUVEVNUFQiIHZhbHVlPSLmtYvpqozlsJ3or5XmrKHmlbA6Ii8+DQoJCTx1aXRleHQgbmFtZT0iUVVJWlBPRF9RVUlaX0FUVEVNUFRfVkFMVUUiIHZhbHVlPSLnrKwgJW4g5qyh77yM5YWxICV0IOasoSIvPg0KCQk8dWl0ZXh0IG5hbWU9IlFVSVpQT0RfUVVJWl9TQ09SRSIgdmFsdWU9IuW+l+WIhjoiLz4NCgkJPHVpdGV4dCBuYW1lPSJRVUlaUE9EX1FVSVpfUEFTU1NDT1JFIiB2YWx1ZT0i5Y+K5qC85YiG5pWwOiIvPg0KCQk8dWl0ZXh0IG5hbWU9IlFVSVpQT0RfUVVJWl9NQVhTQ09SRSIgdmFsdWU9IuacgOmrmOWIhuaVsDoiLz4NCgkJPHVpdGV4dCBuYW1lPSJRVUlaUE9EX1FVRVNBVE1QVF9TVFIiIHZhbHVlPSLlsJ3or5XmrKHmlbA6IOesrCAlbiDmrKHvvIzlhbEgJXQg5qyhIi8+DQoJCTx1aXRleHQgbmFtZT0iUVVJWlBPRF9RVUVTVFlQRV9TVFIiIHZhbHVlPSLnsbvlnos6ICVzIi8+DQoJCTx1aXRleHQgbmFtZT0iUVVJWlBPRF9RVUVTVFlQRV9HUkQiIHZhbHVlPSLor4TnuqciLz4NCgkJPHVpdGV4dCBuYW1lPSJRVUlaUE9EX1FVRVNUWVBFX1NWWSIgdmFsdWU9Iuiwg+afpSIvPg0KCQk8dWl0ZXh0IG5hbWU9IlFVSVpQT0RfUVVJWkFUTVBUX0lORiIgdmFsdWU9IuaXoOmZkCIvPg0KCQk8dWl0ZXh0IG5hbWU9IlFVSVpQT0RfUVVFU0FUTVBUX0lORiIgdmFsdWU9IuaXoOmZkCIvPg0KCQk8dWl0ZXh0IG5hbWU9IldBUk5JTkdNU0dfWUVTU1RSSU5HIiB2YWx1ZT0i5pivIi8+DQoJCTx1aXRleHQgbmFtZT0iV0FSTklOR01TR19OT1NUUklORyIgdmFsdWU9IuWQpiIvPg0KCQk8dWl0ZXh0IG5hbWU9IldBUk5JTkdNU0dfVElUTEVTVFJJTkciIHZhbHVlPSLmtYvpqozlr7zoiKrorablkYoiLz4NCgkJPHVpdGV4dCBuYW1lPSJXQVJOSU5HTVNHX01TR1NUUklORyIgdmFsdWU9IuatpOa1i+mqjOS4reacieacquWwneivleS9nOetlOeahOmXrumimOOAgiYjeEE7JiN4QTvljZXlh7vigJzmmK/igJ3pgIDlh7rmraTmtYvpqozjgILljZXlh7vigJzlkKbigJ3nu6fnu63mtYvpqozjgIIiLz4NCgkJPHVpdGV4dCBuYW1lPSJJTkZPUk1BVElPTl9IMjY0X0ZMQVNIUExBWUVSIiB2YWx1ZT0i5b2T5YmN5a6J6KOF5Zyo5oKo55qE6K6h566X5py65LiK55qEIEZsYXNoIFBsYXllciDniYjmnKzkuI3mlK/mjIHor6Xop4bpopHjgILljZXlh7vop4bpopHljLrln5/kuIvovb3mnIDmlrDniYjmnKznmoQgRmxhc2ggUGxheWVy44CC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S7tumZhOS7tiIvPg0KCQk8dWl0ZXh0IG5hbWU9IkRPQ1dSQVBfTVNHIiB2YWx1ZT0i5L+d5a2Y5Yiw5oiR55qE6K6h566X5py6Ii8+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DQoJCTx1aXRleHQgbmFtZT0iVEFCX09VVExJTkUiIHZhbHVlPSJBbmEgSGF0Ii8+DQoJCTx1aXRleHQgbmFtZT0iVEFCX1RIVU1CIiB2YWx1ZT0iUmVzaW0iLz4NCgkJPHVpdGV4dCBuYW1lPSJUQUJfTk9URVMiIHZhbHVlPSJOb3RsYXIiLz4NCgkJPHVpdGV4dCBuYW1lPSJUQUJfU0VBUkNIIiB2YWx1ZT0iQXJhIi8+DQoJCTx1aXRleHQgbmFtZT0iU0xJREVfSEVBRElORyIgdmFsdWU9IlNsYXl0IEJhxZ9sxLHEn8SxIi8+DQoJCTx1aXRleHQgbmFtZT0iRFVSQVRJT05fSEVBRElORyIgdmFsdWU9IlPDvHJlIi8+DQoJCTx1aXRleHQgbmFtZT0iU0VBUkNIX0hFQURJTkciIHZhbHVlPSJNZXRuaSBhcmE6Ii8+DQoJCTx1aXRleHQgbmFtZT0iVEhVTUJfSEVBRElORyIgdmFsdWU9IlNsYXl0Ii8+DQoJCTx1aXRleHQgbmFtZT0iVEhVTUJfSU5GTyIgdmFsdWU9IlNsYXl0IEJhxZ9sxLHEn8SxL1PDvHJlc2kiLz4NCgkJPHVpdGV4dCBuYW1lPSJBVFRBQ0hOQU1FX0hFQURJTkciIHZhbHVlPSJEb3N5YSBBZMSxIi8+DQoJCTx1aXRleHQgbmFtZT0iQVRUQUNIU0laRV9IRUFESU5HIiB2YWx1ZT0iQm95dXQiLz4NCgkJPHVpdGV4dCBuYW1lPSJTTElERV9OT1RFUyIgdmFsdWU9IlNsYXl0IE5vdGxhcsSxIi8+DQoJCTwhLS1xdWl6IHBvZCBhbmQgbWVzc2FnZSBib3ggdGV4dHMtLT4NCgkJPHVpdGV4dCBuYW1lPSJRVUlaUE9EX1FVSVpfQVRURU1QVCIgdmFsdWU9IlPEsW5hdiBEZW5lbWVzaToiLz4NCgkJPHVpdGV4dCBuYW1lPSJRVUlaUE9EX1FVSVpfQVRURU1QVF9WQUxVRSIgdmFsdWU9IiVuLyV0Ii8+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DQoJCTx1aXRleHQgbmFtZT0iUVVJWlBPRF9RVUVTVFlQRV9HUkQiIHZhbHVlPSJCYXNhbWFrbMSxIi8+DQoJCTx1aXRleHQgbmFtZT0iUVVJWlBPRF9RVUVTVFlQRV9TVlkiIHZhbHVlPSJBbmtldCIvPg0KCQk8dWl0ZXh0IG5hbWU9IlFVSVpQT0RfUVVJWkFUTVBUX0lORiIgdmFsdWU9IlPEsW7EsXJzxLF6Ii8+DQoJCTx1aXRleHQgbmFtZT0iUVVJWlBPRF9RVUVTQVRNUFRfSU5GIiB2YWx1ZT0iU8SxbsSxcnPEsXoiLz4NCgkJPHVpdGV4dCBuYW1lPSJXQVJOSU5HTVNHX1lFU1NUUklORyIgdmFsdWU9IkV2ZXQiLz4NCgkJPHVpdGV4dCBuYW1lPSJXQVJOSU5HTVNHX05PU1RSSU5HIiB2YWx1ZT0iSGF5xLFyIi8+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DQoJCTx1aXRleHQgbmFtZT0iRE9DV1JBUF9QUk9NUFQiIHZhbHVlPSLEsG5kaXJtZWsgacOnaW4gVMSxa2xhdMSxbiIvPg0KCTwvbGFuZ3VhZ2U+DQoJPGxhbmd1YWdlIGlkPSJyd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LQodC70LDQudC0ICVuIi8+DQoJCTwhLS0gc3Vic3RpdHV0aW9uOiAlbiA9PSBzbGlkZSBudW1iZXIgLS0+DQoJCTwhLS0gc3Vic3RpdHV0aW9uOiAldCA9PSB0b3RhbCBzbGlkZSBjb3VudCAtLT4NCgkJPHVpdGV4dCBuYW1lPSJTQ1JVQkJBUlNUQVRVU19TTElERUlORk8iIHZhbHVlPSLQodC70LDQudC0ICVuIC8gJXQgfCAiLz4NCgkJPHVpdGV4dCBuYW1lPSJTQ1JVQkJBUlNUQVRVU19TVE9QUEVEIiB2YWx1ZT0i0J7RgdGC0LDQvdC+0LLQu9C10L3QviIvPg0KCQk8dWl0ZXh0IG5hbWU9IlNDUlVCQkFSU1RBVFVTX1BMQVlJTkciIHZhbHVlPSLQktC+0YHQv9GA0L7QuNC30LLQtdC00LXQvdC40LUiLz4NCgkJPHVpdGV4dCBuYW1lPSJTQ1JVQkJBUlNUQVRVU19OT0FVRElPIiB2YWx1ZT0i0J3QtdGCINCw0YPQtNC40L4iLz4NCgkJPHVpdGV4dCBuYW1lPSJTQ1JVQkJBUlNUQVRVU19WSURQTEFZSU5HIiB2YWx1ZT0i0JLQvtGB0L/RgNC+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0L/RgNC+0YEiLz4NCgkJPHVpdGV4dCBuYW1lPSJTQ1JVQkJBUlNUQVRVU19SRVZJRVdRVUlaIiB2YWx1ZT0i0J7QsdC30L7RgCDQvtC/0YDQvtGB0LAiLz4NCgkJPCEtLSBzdWJzdGl0dXRpb246ICVtID09IG1pbnV0ZXMgcmVtYWluaW5nIC0tPg0KCQk8IS0tIHN1YnN0aXR1dGlvbjogJXMgPT0gc2Vjb25kcyByZW1haW5pbmcgLS0+DQoJCTx1aXRleHQgbmFtZT0iRUxBUFNFRCIgdmFsdWU9ItCe0YHRgtCw0LvQvtGB0YwgJW0g0LzQuNC9LiAlcyDRgSIvPg0KCQk8dWl0ZXh0IG5hbWU9Ik5PVEZPVU5EIiB2YWx1ZT0i0J3QuNGH0LXQs9C+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0L3RgtCw0LrRgiIvPg0KCQk8dWl0ZXh0IG5hbWU9IlRBQl9RVUlaIiB2YWx1ZT0i0J7Qv9GA0L7RgSIvPg0KCQk8dWl0ZXh0IG5hbWU9IlRBQl9PVVRMSU5FIiB2YWx1ZT0i0KHRhdC10LzQsCIvPg0KCQk8dWl0ZXh0IG5hbWU9IlRBQl9USFVNQiIgdmFsdWU9ItCR0LXQs9GD0L3QvtC6Ii8+DQoJCTx1aXRleHQgbmFtZT0iVEFCX05PVEVTIiB2YWx1ZT0i0JfQsNC80LXRgtC60LgiLz4NCgkJPHVpdGV4dCBuYW1lPSJUQUJfU0VBUkNIIiB2YWx1ZT0i0J/QvtC40YHQuiIvPg0KCQk8dWl0ZXh0IG5hbWU9IlNMSURFX0hFQURJTkciIHZhbHVlPSLQl9Cw0LPQvtC70L7QstC+0Log0YHQu9Cw0LnQtNCwIi8+DQoJCTx1aXRleHQgbmFtZT0iRFVSQVRJT05fSEVBRElORyIgdmFsdWU9ItCU0LvQuNGCLdGB0YLRjCIvPg0KCQk8dWl0ZXh0IG5hbWU9IlNFQVJDSF9IRUFESU5HIiB2YWx1ZT0i0J/QvtC40YHQuiDRgtC10LrRgdGC0LA6Ii8+DQoJCTx1aXRleHQgbmFtZT0iVEhVTUJfSEVBRElORyIgdmFsdWU9ItCh0LvQsNC50LQiLz4NCgkJPHVpdGV4dCBuYW1lPSJUSFVNQl9JTkZPIiB2YWx1ZT0i0J3QsNC30LLQsNC90LjQtS/QtNC70LjRgi3QvdC+0YHRgtGMIi8+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DQoJCTx1aXRleHQgbmFtZT0iUVVJWlBPRF9RVUlaX0FUVEVNUFQiIHZhbHVlPSLQn9C+0L/Ri9GC0LrQsCDQv9GA0L7QudGC0Lgg0L7Qv9GA0L7RgToiLz4NCgkJPHVpdGV4dCBuYW1lPSJRVUlaUE9EX1FVSVpfQVRURU1QVF9WQUxVRSIgdmFsdWU9IiVuINC40LcgJXQiLz4NCgkJPHVpdGV4dCBuYW1lPSJRVUlaUE9EX1FVSVpfU0NPUkUiIHZhbHVlPSLQndCw0LHRgNCw0L3QviDQsdCw0LvQu9C+0LI6Ii8+DQoJCTx1aXRleHQgbmFtZT0iUVVJWlBPRF9RVUlaX1BBU1NTQ09SRSIgdmFsdWU9ItCf0YDQvtGF0L7QtNC90L7QuSDRgNC10LfRg9C70YzRgtCw0YI6Ii8+DQoJCTx1aXRleHQgbmFtZT0iUVVJWlBPRF9RVUlaX01BWFNDT1JFIiB2YWx1ZT0i0JzQsNC60YHQuNC80LDQu9GM0L3Ri9C5INGA0LXQt9GD0LvRjNGC0LDRgjoiLz4NCgkJPHVpdGV4dCBuYW1lPSJRVUlaUE9EX1FVRVNBVE1QVF9TVFIiIHZhbHVlPSLQn9C+0L/Ri9GC0LrQsDogJW4g0LjQtyAldCIvPg0KCQk8dWl0ZXh0IG5hbWU9IlFVSVpQT0RfUVVFU1RZUEVfU1RSIiB2YWx1ZT0i0KLQuNC/OiAlcyIvPg0KCQk8dWl0ZXh0IG5hbWU9IlFVSVpQT0RfUVVFU1RZUEVfR1JEIiB2YWx1ZT0i0KEg0L7RhtC10L3QutC+0LkiLz4NCgkJPHVpdGV4dCBuYW1lPSJRVUlaUE9EX1FVRVNUWVBFX1NWWSIgdmFsdWU9ItCe0LHQt9C+0YAiLz4NCgkJPHVpdGV4dCBuYW1lPSJRVUlaUE9EX1FVSVpBVE1QVF9JTkYiIHZhbHVlPSLQkdC+0LvRjNGI0L7QtSDRh9C40YHQu9C+Ii8+DQoJCTx1aXRleHQgbmFtZT0iUVVJWlBPRF9RVUVTQVRNUFRfSU5GIiB2YWx1ZT0i0JHQvtC70YzRiNC+0LUg0YfQuNGB0LvQviIvPg0KCQk8dWl0ZXh0IG5hbWU9IldBUk5JTkdNU0dfWUVTU1RSSU5HIiB2YWx1ZT0i0JTQsCIvPg0KCQk8dWl0ZXh0IG5hbWU9IldBUk5JTkdNU0dfTk9TVFJJTkciIHZhbHVlPSLQndC10YIiLz4NCgkJPHVpdGV4dCBuYW1lPSJXQVJOSU5HTVNHX1RJVExFU1RSSU5HIiB2YWx1ZT0i0J/RgNC10LTRg9C/0YDQtdC20LTQtdC90LjQtSDQviDQvdCw0LLQuNCz0LDRhtC40Lgg0LIg0L7Qv9GA0L7RgdC1Ii8+DQoJCTx1aXRleHQgbmFtZT0iV0FSTklOR01TR19NU0dTVFJJTkciIHZhbHVlPSLQkiDQvtC/0YDQvtGB0LUg0L7RgdGC0LDQu9C40YHRjCDQvdC10L7RgtCy0LXRh9C10L3QvdGL0LUg0LLQvtC/0YDQvtGB0Ysu0J3QsNC20LDRgtC40LUg0LrQvdC+0L/QutC4ICZxdW90O9CU0LAmcXVvdDsg0L/RgNC40LLQtdC00LXRgiDQuiDQt9Cw0LrRgNGL0YLQuNGOINC+0L/RgNC+0YHQsC4g0J3QsNC20LDRgtC40LUg0LrQvdC+0L/QutC4ICZxdW90O9Cd0LXRgiZxdW90OyDQv9GA0L7QtNC+0LvQttC40YIg0L7Qv9GA0L7RgS4iLz4NCgkJPHVpdGV4dCBuYW1lPSJJTkZPUk1BVElPTl9IMjY0X0ZMQVNIUExBWUVSIiB2YWx1ZT0i0KLQtdC60YPRidCw0Y8g0LLQtdGA0YHQuNGPINC/0YDQvtC40LPRgNGL0LLQsNGC0LXQu9GPIEZsYXNoIFBsYXllciwg0YPRgdGC0LDQvdC+0LLQu9C10L3QvdCw0Y8g0L3QsCDRjdGC0L7QvCDQutC+0LzQv9GM0Y7RgtC10YDQtSwg0L3QtSDQv9C+0LTQtNC10YDQttC40LLQsNC10YIg0Y3RgtC+INCy0LjQtNC10L4uINCp0LXQu9C60L3QuNGC0LUg0LIg0L7QsdC70LDRgdGC0Lgg0LLQuNC00LXQviwg0YfRgtC+0LHRiyDQt9Cw0LPRgNGD0LfQuNGC0Ywg0L/QvtGB0LvQtdC00L3RjtGOINCy0LXRgNGB0LjRjiDQv9GA0L7QuNCz0YDRi9Cy0LDRgtC10LvRj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0LbQtdC90LjQtSDQsiDRhNCw0LnQuyBBZG9iZSBQcmVzZW50ZXIiLz4NCgkJPHVpdGV4dCBuYW1lPSJET0NXUkFQX01TRyIgdmFsdWU9ItCh0L7RhdGA0LDQvdC40YLRjCDQsiDQv9Cw0L/QutGDICZxdW90O9Cc0L7QuSDQutC+0LzQv9GM0Y7RgtC10YAmcXVvdDsiLz4NCgkJPHVpdGV4dCBuYW1lPSJET0NXUkFQX1BST01QVCIgdmFsdWU9ItCp0LXQu9C60L3Rg9GC0Ywg0LTQu9GPINC30LDQs9GA0YPQt9C60LgiLz4NCgk8L2xhbmd1YWdlPg0KPC9jb25maWd1cmF0aW9uPg0K"/>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8&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1&quot;/&gt;&lt;lineCharCount val=&quot;1&quot;/&gt;&lt;lineCharCount val=&quot;1&quot;/&gt;&lt;lineCharCount val=&quot;1&quot;/&gt;&lt;lineCharCount val=&quot;1&quot;/&gt;&lt;lineCharCount val=&quot;1&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19&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8&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3&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0&quot;/&gt;&lt;lineCharCount val=&quot;5&quot;/&gt;&lt;/TableIndex&gt;&lt;/ShapeTextInfo&gt;"/>
</p:tagLst>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5000 and Evolutionary Acquisi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5000 and Evolutionary Acquisi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2514600" marR="0" indent="-2514600" algn="l" defTabSz="914400" rtl="0" eaLnBrk="0" fontAlgn="base" latinLnBrk="0" hangingPunct="0">
          <a:lnSpc>
            <a:spcPct val="105000"/>
          </a:lnSpc>
          <a:spcBef>
            <a:spcPct val="20000"/>
          </a:spcBef>
          <a:spcAft>
            <a:spcPct val="0"/>
          </a:spcAft>
          <a:buClr>
            <a:srgbClr val="151C77"/>
          </a:buClr>
          <a:buSzPct val="80000"/>
          <a:buFont typeface="Wingdings" pitchFamily="2" charset="2"/>
          <a:buNone/>
          <a:tabLst/>
          <a:defRPr kumimoji="0" lang="en-US" sz="2000" b="1" i="0" u="sng"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2514600" marR="0" indent="-2514600" algn="l" defTabSz="914400" rtl="0" eaLnBrk="0" fontAlgn="base" latinLnBrk="0" hangingPunct="0">
          <a:lnSpc>
            <a:spcPct val="105000"/>
          </a:lnSpc>
          <a:spcBef>
            <a:spcPct val="20000"/>
          </a:spcBef>
          <a:spcAft>
            <a:spcPct val="0"/>
          </a:spcAft>
          <a:buClr>
            <a:srgbClr val="151C77"/>
          </a:buClr>
          <a:buSzPct val="80000"/>
          <a:buFont typeface="Wingdings" pitchFamily="2" charset="2"/>
          <a:buNone/>
          <a:tabLst/>
          <a:defRPr kumimoji="0" lang="en-US" sz="2000" b="1" i="0" u="sng" strike="noStrike" cap="none" normalizeH="0" baseline="0" smtClean="0">
            <a:ln>
              <a:noFill/>
            </a:ln>
            <a:solidFill>
              <a:schemeClr val="tx1"/>
            </a:solidFill>
            <a:effectLst/>
            <a:latin typeface="Arial" charset="0"/>
          </a:defRPr>
        </a:defPPr>
      </a:lstStyle>
    </a:lnDef>
  </a:objectDefaults>
  <a:extraClrSchemeLst>
    <a:extraClrScheme>
      <a:clrScheme name="5000 and Evolutionary Acquisi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000 and Evolutionary Acquisi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000 and Evolutionary Acquisi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000 and Evolutionary Acquisi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000 and Evolutionary Acquisi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000 and Evolutionary Acquisi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000 and Evolutionary Acquisi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AFIT lessons</Template>
  <TotalTime>29735</TotalTime>
  <Words>1180</Words>
  <Application>Microsoft Macintosh PowerPoint</Application>
  <PresentationFormat>On-screen Show (4:3)</PresentationFormat>
  <Paragraphs>166</Paragraphs>
  <Slides>22</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22</vt:i4>
      </vt:variant>
    </vt:vector>
  </HeadingPairs>
  <TitlesOfParts>
    <vt:vector size="29" baseType="lpstr">
      <vt:lpstr>Arial</vt:lpstr>
      <vt:lpstr>Calibri</vt:lpstr>
      <vt:lpstr>Tahoma</vt:lpstr>
      <vt:lpstr>Wingdings</vt:lpstr>
      <vt:lpstr>5000 and Evolutionary Acquisition</vt:lpstr>
      <vt:lpstr>1_Default Design</vt:lpstr>
      <vt:lpstr>Clarity</vt:lpstr>
      <vt:lpstr>Machine Learning DASC 522</vt:lpstr>
      <vt:lpstr>Resampling Overview</vt:lpstr>
      <vt:lpstr>Concept Map - NN</vt:lpstr>
      <vt:lpstr>Overview</vt:lpstr>
      <vt:lpstr>Overview</vt:lpstr>
      <vt:lpstr>Validation Set Approach</vt:lpstr>
      <vt:lpstr>Example: Auto Data</vt:lpstr>
      <vt:lpstr>Results: Auto Data</vt:lpstr>
      <vt:lpstr>The Validation Set Approach</vt:lpstr>
      <vt:lpstr>Overview</vt:lpstr>
      <vt:lpstr>5.1.2 Leave-One-Out Cross Validation (LOOCV)</vt:lpstr>
      <vt:lpstr>LOOCV vs. the Validation Set Approach</vt:lpstr>
      <vt:lpstr>Overview</vt:lpstr>
      <vt:lpstr>5.1.3 k-fold Cross Validation</vt:lpstr>
      <vt:lpstr>K-fold Cross Validation </vt:lpstr>
      <vt:lpstr>Overview</vt:lpstr>
      <vt:lpstr>Auto Data: LOOCV vs. K-fold CV</vt:lpstr>
      <vt:lpstr>K-fold Cross Validation</vt:lpstr>
      <vt:lpstr>Bias-Variance Trade-off for k-fold CV</vt:lpstr>
      <vt:lpstr>CV to Choose the Order</vt:lpstr>
      <vt:lpstr>Overview</vt:lpstr>
      <vt:lpstr>Python Demonstration</vt:lpstr>
    </vt:vector>
  </TitlesOfParts>
  <Company>AFIT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SENG520 Course Introduction</dc:title>
  <dc:subject>Course Introduction</dc:subject>
  <dc:creator>Thomas Ford</dc:creator>
  <cp:lastModifiedBy>Torrey and MaryAnn Wagner</cp:lastModifiedBy>
  <cp:revision>384</cp:revision>
  <cp:lastPrinted>2018-03-25T17:25:56Z</cp:lastPrinted>
  <dcterms:created xsi:type="dcterms:W3CDTF">2004-01-05T15:59:25Z</dcterms:created>
  <dcterms:modified xsi:type="dcterms:W3CDTF">2020-10-31T17:50:36Z</dcterms:modified>
</cp:coreProperties>
</file>